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440" r:id="rId2"/>
    <p:sldId id="438" r:id="rId3"/>
    <p:sldId id="439" r:id="rId4"/>
  </p:sldIdLst>
  <p:sldSz cx="9144000" cy="5143500" type="screen16x9"/>
  <p:notesSz cx="6761163" cy="9942513"/>
  <p:custDataLst>
    <p:tags r:id="rId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E2"/>
    <a:srgbClr val="FF0000"/>
    <a:srgbClr val="009E47"/>
    <a:srgbClr val="33CC33"/>
    <a:srgbClr val="003DB8"/>
    <a:srgbClr val="002774"/>
    <a:srgbClr val="004F8A"/>
    <a:srgbClr val="CCECFF"/>
    <a:srgbClr val="CCFFFF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21" autoAdjust="0"/>
  </p:normalViewPr>
  <p:slideViewPr>
    <p:cSldViewPr>
      <p:cViewPr>
        <p:scale>
          <a:sx n="100" d="100"/>
          <a:sy n="100" d="100"/>
        </p:scale>
        <p:origin x="-1224" y="-7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C3B01-30AC-4281-85C6-0262FC4E226A}" type="datetimeFigureOut">
              <a:rPr lang="ru-RU" smtClean="0"/>
              <a:pPr/>
              <a:t>17.06.2021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BAB6-8BB4-4C21-A6A8-6A7A9B8A5D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794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3A513E-4D17-477E-8681-CF45D165B0A0}" type="datetimeFigureOut">
              <a:rPr lang="ru-RU"/>
              <a:pPr>
                <a:defRPr/>
              </a:pPr>
              <a:t>17.06.2021</a:t>
            </a:fld>
            <a:endParaRPr lang="ru-RU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D7B309-7E1A-4535-8A2D-A4AB677C32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754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B4AC9-099D-495D-AD62-058C553FA6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60719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DE423-D4B5-4E20-B064-DD253815EE1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801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50B47-A63E-48AD-9434-B8F25224033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1194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5040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937C7-45E3-42D4-B6DF-670776AD83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64777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42396-4811-4D01-93BE-B400DB2BD6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5627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A79BA-919D-491A-A838-BF1FDE80EF8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6525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06DDC-2877-4D5E-A6B5-68171E5E20C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56410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64488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03F4A-592C-4031-AA8E-EB9760AB821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30666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2CEF8-7575-4FD8-8AC4-3C454B60E5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6206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11593E-58F8-43F1-A6A2-1B3333D339C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50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267494"/>
            <a:ext cx="8640960" cy="46805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/>
            <a:r>
              <a:rPr lang="ru-RU" sz="1800" b="1" dirty="0">
                <a:solidFill>
                  <a:srgbClr val="004BE2"/>
                </a:solidFill>
                <a:latin typeface="Poboto mono"/>
              </a:rPr>
              <a:t>Документы по работе конфликтной комиссии Ленинградской области  при проведении ГИА-11 и рассмотрении апелляций </a:t>
            </a:r>
          </a:p>
          <a:p>
            <a:pPr marL="176213"/>
            <a:r>
              <a:rPr lang="ru-RU" sz="1800" b="1" dirty="0">
                <a:solidFill>
                  <a:srgbClr val="004BE2"/>
                </a:solidFill>
                <a:latin typeface="Poboto mono"/>
              </a:rPr>
              <a:t>по процедуре проведения и результатам ГИА-11 в 2021 году</a:t>
            </a:r>
          </a:p>
          <a:p>
            <a:pPr marL="176213">
              <a:spcAft>
                <a:spcPts val="800"/>
              </a:spcAft>
            </a:pPr>
            <a:endParaRPr lang="ru-RU" sz="1800" b="1" dirty="0">
              <a:latin typeface="Poboto mono"/>
            </a:endParaRPr>
          </a:p>
          <a:p>
            <a:pPr marL="176213">
              <a:spcAft>
                <a:spcPts val="800"/>
              </a:spcAft>
            </a:pPr>
            <a:r>
              <a:rPr lang="ru-RU" sz="1800" b="1" dirty="0" smtClean="0">
                <a:latin typeface="Poboto mono"/>
              </a:rPr>
              <a:t>Приказы </a:t>
            </a:r>
            <a:r>
              <a:rPr lang="ru-RU" sz="1800" b="1" dirty="0">
                <a:latin typeface="Poboto mono"/>
              </a:rPr>
              <a:t>Министерства просвещения Российской Федерации и Федеральной службы по надзору в сфере образования и науки </a:t>
            </a:r>
            <a:endParaRPr lang="ru-RU" sz="1800" b="1" dirty="0" smtClean="0">
              <a:latin typeface="Poboto mono"/>
            </a:endParaRPr>
          </a:p>
          <a:p>
            <a:pPr marL="176213">
              <a:spcAft>
                <a:spcPts val="800"/>
              </a:spcAft>
            </a:pPr>
            <a:endParaRPr lang="ru-RU" sz="1800" b="1" dirty="0" smtClean="0">
              <a:latin typeface="Poboto mono"/>
            </a:endParaRPr>
          </a:p>
          <a:p>
            <a:pPr marL="288925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latin typeface="Poboto mono"/>
              </a:rPr>
              <a:t>Порядок проведения ГИА-11 </a:t>
            </a:r>
            <a:r>
              <a:rPr lang="ru-RU" sz="1800" dirty="0" smtClean="0">
                <a:latin typeface="Poboto mono"/>
              </a:rPr>
              <a:t>(</a:t>
            </a:r>
            <a:r>
              <a:rPr lang="ru-RU" sz="1800" dirty="0" smtClean="0">
                <a:latin typeface="Poboto mono"/>
              </a:rPr>
              <a:t>от </a:t>
            </a:r>
            <a:r>
              <a:rPr lang="ru-RU" sz="1800" dirty="0">
                <a:latin typeface="Poboto mono"/>
              </a:rPr>
              <a:t>7 ноября 2018 года № </a:t>
            </a:r>
            <a:r>
              <a:rPr lang="ru-RU" sz="1800" dirty="0" smtClean="0">
                <a:latin typeface="Poboto mono"/>
              </a:rPr>
              <a:t>190/1512)</a:t>
            </a:r>
          </a:p>
          <a:p>
            <a:pPr marL="288925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latin typeface="Poboto mono"/>
              </a:rPr>
              <a:t>Об особенностях проведения ГИА-11 в 2021 </a:t>
            </a:r>
            <a:r>
              <a:rPr lang="ru-RU" sz="1800" dirty="0" smtClean="0">
                <a:latin typeface="Poboto mono"/>
              </a:rPr>
              <a:t>году </a:t>
            </a:r>
            <a:r>
              <a:rPr lang="ru-RU" sz="1800" dirty="0">
                <a:latin typeface="Poboto mono"/>
              </a:rPr>
              <a:t>(от 16 марта 2021 года № </a:t>
            </a:r>
            <a:r>
              <a:rPr lang="ru-RU" sz="1800" dirty="0" smtClean="0">
                <a:latin typeface="Poboto mono"/>
              </a:rPr>
              <a:t>105/307)</a:t>
            </a:r>
            <a:endParaRPr lang="en-US" sz="1800" dirty="0" smtClean="0">
              <a:latin typeface="Poboto mono"/>
            </a:endParaRPr>
          </a:p>
          <a:p>
            <a:pPr marL="288925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Poboto mono"/>
              </a:rPr>
              <a:t>Расписание ЕГЭ (</a:t>
            </a:r>
            <a:r>
              <a:rPr lang="ru-RU" sz="1800" dirty="0">
                <a:latin typeface="Poboto mono"/>
              </a:rPr>
              <a:t>от 12 апреля 2021 года № </a:t>
            </a:r>
            <a:r>
              <a:rPr lang="ru-RU" sz="1800" dirty="0" smtClean="0">
                <a:latin typeface="Poboto mono"/>
              </a:rPr>
              <a:t>16</a:t>
            </a:r>
            <a:r>
              <a:rPr lang="en-US" sz="1800" dirty="0" smtClean="0">
                <a:latin typeface="Poboto mono"/>
              </a:rPr>
              <a:t>1</a:t>
            </a:r>
            <a:r>
              <a:rPr lang="ru-RU" sz="1800" dirty="0" smtClean="0">
                <a:latin typeface="Poboto mono"/>
              </a:rPr>
              <a:t>/47</a:t>
            </a:r>
            <a:r>
              <a:rPr lang="en-US" sz="1800" dirty="0" smtClean="0">
                <a:latin typeface="Poboto mono"/>
              </a:rPr>
              <a:t>0)</a:t>
            </a:r>
            <a:endParaRPr lang="ru-RU" sz="1800" dirty="0">
              <a:latin typeface="Poboto mono"/>
            </a:endParaRPr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dirty="0"/>
          </a:p>
          <a:p>
            <a:pPr hangingPunct="0"/>
            <a:endParaRPr lang="ru-RU" sz="1400" dirty="0"/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l">
              <a:spcAft>
                <a:spcPts val="800"/>
              </a:spcAft>
            </a:pPr>
            <a:endParaRPr lang="ru-RU" sz="14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800"/>
              </a:spcAft>
            </a:pP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 marL="176213">
              <a:spcAft>
                <a:spcPts val="0"/>
              </a:spcAft>
            </a:pPr>
            <a:endParaRPr lang="ru-RU" sz="1600" b="1" dirty="0" smtClean="0">
              <a:solidFill>
                <a:srgbClr val="002774"/>
              </a:solidFill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 smtClean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r>
              <a:rPr lang="ru-RU" sz="1600" b="1" dirty="0">
                <a:solidFill>
                  <a:srgbClr val="002774"/>
                </a:solidFill>
                <a:latin typeface="Poboto mono"/>
              </a:rPr>
              <a:t> </a:t>
            </a:r>
          </a:p>
          <a:p>
            <a:pPr marL="176213" indent="271463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15606456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123478"/>
            <a:ext cx="864096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/>
            <a:r>
              <a:rPr lang="ru-RU" sz="1400" b="1" dirty="0">
                <a:solidFill>
                  <a:srgbClr val="004BE2"/>
                </a:solidFill>
                <a:latin typeface="Poboto mono"/>
              </a:rPr>
              <a:t>Документы по работе конфликтной комиссии Ленинградской области  при проведении ГИА-11 и рассмотрении апелляций </a:t>
            </a:r>
          </a:p>
          <a:p>
            <a:pPr marL="176213"/>
            <a:r>
              <a:rPr lang="ru-RU" sz="1400" b="1" dirty="0">
                <a:solidFill>
                  <a:srgbClr val="004BE2"/>
                </a:solidFill>
                <a:latin typeface="Poboto mono"/>
              </a:rPr>
              <a:t>по процедуре проведения и результатам ГИА-11 в 2021 году</a:t>
            </a:r>
          </a:p>
          <a:p>
            <a:pPr marL="176213">
              <a:spcAft>
                <a:spcPts val="800"/>
              </a:spcAft>
            </a:pPr>
            <a:endParaRPr lang="ru-RU" sz="1400" b="1" dirty="0" smtClean="0">
              <a:solidFill>
                <a:srgbClr val="FF0000"/>
              </a:solidFill>
              <a:latin typeface="Poboto mono"/>
            </a:endParaRPr>
          </a:p>
          <a:p>
            <a:pPr marL="176213">
              <a:spcAft>
                <a:spcPts val="80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Региональные документы</a:t>
            </a:r>
          </a:p>
          <a:p>
            <a:pPr marL="176213">
              <a:spcAft>
                <a:spcPts val="800"/>
              </a:spcAft>
            </a:pPr>
            <a:r>
              <a:rPr lang="ru-RU" sz="1400" b="1" dirty="0">
                <a:latin typeface="Poboto mono"/>
              </a:rPr>
              <a:t>Распоряжения комитета общего и профессионального образования Ленинградской </a:t>
            </a:r>
            <a:r>
              <a:rPr lang="ru-RU" sz="1400" b="1" dirty="0" smtClean="0">
                <a:latin typeface="Poboto mono"/>
              </a:rPr>
              <a:t>области</a:t>
            </a:r>
            <a:endParaRPr lang="ru-RU" sz="1400" b="1" dirty="0">
              <a:latin typeface="Poboto mono"/>
            </a:endParaRPr>
          </a:p>
          <a:p>
            <a:pPr marL="176213" algn="l">
              <a:spcAft>
                <a:spcPts val="800"/>
              </a:spcAft>
            </a:pPr>
            <a:r>
              <a:rPr lang="en-US" sz="1400" b="1" dirty="0" smtClean="0">
                <a:latin typeface="Poboto mono"/>
              </a:rPr>
              <a:t>1</a:t>
            </a:r>
            <a:r>
              <a:rPr lang="ru-RU" sz="1400" b="1" dirty="0" smtClean="0">
                <a:latin typeface="Poboto mono"/>
              </a:rPr>
              <a:t>.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Об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утверждении состава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конфликтной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комиссии при проведении государственной итоговой аттестации  по образовательным программам среднего общего образования в Ленинградской области в 2021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году </a:t>
            </a:r>
            <a:r>
              <a:rPr lang="ru-RU" sz="1400" dirty="0" smtClean="0">
                <a:latin typeface="Poboto mono"/>
              </a:rPr>
              <a:t>от  29 </a:t>
            </a:r>
            <a:r>
              <a:rPr lang="ru-RU" sz="1400" dirty="0">
                <a:latin typeface="Poboto mono"/>
              </a:rPr>
              <a:t>апреля 2021 года № </a:t>
            </a:r>
            <a:r>
              <a:rPr lang="ru-RU" sz="1400" dirty="0" smtClean="0">
                <a:latin typeface="Poboto mono"/>
              </a:rPr>
              <a:t>1212-р</a:t>
            </a:r>
          </a:p>
          <a:p>
            <a:pPr marL="176213" algn="l">
              <a:spcAft>
                <a:spcPts val="800"/>
              </a:spcAft>
            </a:pPr>
            <a:r>
              <a:rPr lang="ru-RU" sz="1400" b="1" dirty="0" smtClean="0">
                <a:latin typeface="Poboto mono"/>
              </a:rPr>
              <a:t>2.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Об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утверждении Порядка дистанционной работы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конфликтной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комиссии Ленинградской области при проведении единого государственного экзамена в 2021 году в условиях распространения 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новой </a:t>
            </a:r>
            <a:r>
              <a:rPr lang="ru-RU" sz="1400" b="1" dirty="0" err="1">
                <a:solidFill>
                  <a:srgbClr val="FF0000"/>
                </a:solidFill>
                <a:latin typeface="Poboto mono"/>
              </a:rPr>
              <a:t>коронавирусной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 инфекции (COVID-19</a:t>
            </a: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)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 </a:t>
            </a:r>
            <a:r>
              <a:rPr lang="ru-RU" sz="1400" dirty="0" smtClean="0">
                <a:latin typeface="Poboto mono"/>
              </a:rPr>
              <a:t>от 14 </a:t>
            </a:r>
            <a:r>
              <a:rPr lang="ru-RU" sz="1400" dirty="0">
                <a:latin typeface="Poboto mono"/>
              </a:rPr>
              <a:t>мая 2021 года № </a:t>
            </a:r>
            <a:r>
              <a:rPr lang="ru-RU" sz="1400" dirty="0" smtClean="0">
                <a:latin typeface="Poboto mono"/>
              </a:rPr>
              <a:t>1299-р </a:t>
            </a:r>
          </a:p>
          <a:p>
            <a:pPr marL="461963" indent="-2857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Poboto mono"/>
              </a:rPr>
              <a:t>Порядок </a:t>
            </a:r>
            <a:r>
              <a:rPr lang="ru-RU" sz="1400" b="1" dirty="0">
                <a:latin typeface="Poboto mono"/>
              </a:rPr>
              <a:t>дистанционной работы конфликтной </a:t>
            </a:r>
            <a:r>
              <a:rPr lang="ru-RU" sz="1400" b="1" dirty="0" smtClean="0">
                <a:latin typeface="Poboto mono"/>
              </a:rPr>
              <a:t>комиссии </a:t>
            </a:r>
            <a:r>
              <a:rPr lang="ru-RU" sz="1400" b="1" dirty="0">
                <a:latin typeface="Poboto mono"/>
              </a:rPr>
              <a:t>Ленинградской области </a:t>
            </a:r>
            <a:endParaRPr lang="ru-RU" sz="1400" b="1" dirty="0" smtClean="0">
              <a:latin typeface="Poboto mono"/>
            </a:endParaRPr>
          </a:p>
          <a:p>
            <a:pPr marL="461963" indent="-2857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Poboto mono"/>
              </a:rPr>
              <a:t>Перечень пунктов </a:t>
            </a:r>
            <a:r>
              <a:rPr lang="ru-RU" sz="1400" b="1" dirty="0">
                <a:latin typeface="Poboto mono"/>
              </a:rPr>
              <a:t>дистанционного участия рассмотрения апелляций участников </a:t>
            </a:r>
            <a:r>
              <a:rPr lang="ru-RU" sz="1400" b="1" dirty="0" smtClean="0">
                <a:latin typeface="Poboto mono"/>
              </a:rPr>
              <a:t>ГИА в </a:t>
            </a:r>
            <a:r>
              <a:rPr lang="ru-RU" sz="1400" b="1" dirty="0">
                <a:latin typeface="Poboto mono"/>
              </a:rPr>
              <a:t>2021 </a:t>
            </a:r>
            <a:r>
              <a:rPr lang="ru-RU" sz="1400" b="1" dirty="0" smtClean="0">
                <a:latin typeface="Poboto mono"/>
              </a:rPr>
              <a:t>году</a:t>
            </a:r>
          </a:p>
          <a:p>
            <a:pPr marL="461963" indent="-2857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>
                <a:latin typeface="Poboto mono"/>
              </a:rPr>
              <a:t>Инструкция для специалиста, ответственного за техническое сопровождение участия в </a:t>
            </a:r>
            <a:r>
              <a:rPr lang="ru-RU" sz="1400" b="1" dirty="0" smtClean="0">
                <a:latin typeface="Poboto mono"/>
              </a:rPr>
              <a:t>КК , по </a:t>
            </a:r>
            <a:r>
              <a:rPr lang="ru-RU" sz="1400" b="1" dirty="0">
                <a:latin typeface="Poboto mono"/>
              </a:rPr>
              <a:t>подключению к </a:t>
            </a:r>
            <a:r>
              <a:rPr lang="ru-RU" sz="1400" b="1" dirty="0" smtClean="0">
                <a:latin typeface="Poboto mono"/>
              </a:rPr>
              <a:t>ВКС</a:t>
            </a:r>
          </a:p>
          <a:p>
            <a:pPr marL="176213" algn="l">
              <a:spcAft>
                <a:spcPts val="800"/>
              </a:spcAft>
            </a:pPr>
            <a:endParaRPr lang="ru-RU" sz="1200" dirty="0">
              <a:latin typeface="Poboto mono"/>
            </a:endParaRPr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b="1" dirty="0" smtClean="0"/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dirty="0"/>
          </a:p>
          <a:p>
            <a:pPr hangingPunct="0"/>
            <a:endParaRPr lang="ru-RU" sz="1400" dirty="0"/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l">
              <a:spcAft>
                <a:spcPts val="800"/>
              </a:spcAft>
            </a:pPr>
            <a:endParaRPr lang="ru-RU" sz="14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800"/>
              </a:spcAft>
            </a:pP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 marL="176213">
              <a:spcAft>
                <a:spcPts val="0"/>
              </a:spcAft>
            </a:pPr>
            <a:endParaRPr lang="ru-RU" sz="1600" b="1" dirty="0" smtClean="0">
              <a:solidFill>
                <a:srgbClr val="002774"/>
              </a:solidFill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 smtClean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r>
              <a:rPr lang="ru-RU" sz="1600" b="1" dirty="0">
                <a:solidFill>
                  <a:srgbClr val="002774"/>
                </a:solidFill>
                <a:latin typeface="Poboto mono"/>
              </a:rPr>
              <a:t> </a:t>
            </a:r>
          </a:p>
          <a:p>
            <a:pPr marL="176213" indent="271463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9189140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267494"/>
            <a:ext cx="8640960" cy="46805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6213"/>
            <a:r>
              <a:rPr lang="ru-RU" sz="1400" b="1" dirty="0">
                <a:solidFill>
                  <a:srgbClr val="004BE2"/>
                </a:solidFill>
                <a:latin typeface="Poboto mono"/>
              </a:rPr>
              <a:t>Документы по работе конфликтной комиссии Ленинградской области  при проведении ГИА-11 и рассмотрении апелляций </a:t>
            </a:r>
          </a:p>
          <a:p>
            <a:pPr marL="176213"/>
            <a:r>
              <a:rPr lang="ru-RU" sz="1400" b="1" dirty="0">
                <a:solidFill>
                  <a:srgbClr val="004BE2"/>
                </a:solidFill>
                <a:latin typeface="Poboto mono"/>
              </a:rPr>
              <a:t>по процедуре проведения и результатам ГИА-11 в 2021 году</a:t>
            </a:r>
          </a:p>
          <a:p>
            <a:pPr marL="176213">
              <a:spcAft>
                <a:spcPts val="800"/>
              </a:spcAft>
            </a:pPr>
            <a:endParaRPr lang="ru-RU" sz="1400" b="1" dirty="0" smtClean="0">
              <a:solidFill>
                <a:srgbClr val="FF0000"/>
              </a:solidFill>
              <a:latin typeface="Poboto mono"/>
            </a:endParaRPr>
          </a:p>
          <a:p>
            <a:pPr marL="176213">
              <a:spcAft>
                <a:spcPts val="80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Региональные документы</a:t>
            </a:r>
          </a:p>
          <a:p>
            <a:pPr marL="176213" algn="l">
              <a:spcAft>
                <a:spcPts val="80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3. Об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утверждении графика обработки экзаменационных материалов и выдачи результатов единого государственного экзамена, графика обработки апелляций и подачи апелляций, планируемых сроков заседаний конфликтной комиссии в основной период единого государственного экзамена в 2021 году в Ленинградской области </a:t>
            </a:r>
            <a:r>
              <a:rPr lang="ru-RU" sz="1400" dirty="0">
                <a:latin typeface="Poboto mono"/>
              </a:rPr>
              <a:t>от 01 июня 2021 года № 1556-р </a:t>
            </a:r>
          </a:p>
          <a:p>
            <a:pPr marL="347663" indent="-1714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>
                <a:latin typeface="Poboto mono"/>
              </a:rPr>
              <a:t>График</a:t>
            </a:r>
            <a:r>
              <a:rPr lang="ru-RU" sz="1400" dirty="0">
                <a:latin typeface="Poboto mono"/>
              </a:rPr>
              <a:t> </a:t>
            </a:r>
            <a:r>
              <a:rPr lang="ru-RU" sz="1400" b="1" dirty="0">
                <a:latin typeface="Poboto mono"/>
              </a:rPr>
              <a:t>обработки экзаменационных материалов и выдачи результатов ЕГЭ в основной период в 2021 году</a:t>
            </a:r>
          </a:p>
          <a:p>
            <a:pPr marL="347663" indent="-1714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>
                <a:latin typeface="Poboto mono"/>
              </a:rPr>
              <a:t>График обработки апелляций  и подачи апелляций, планируемых сроков заседаний конфликтной комиссии в основной период ЕГЭ </a:t>
            </a:r>
            <a:r>
              <a:rPr lang="ru-RU" sz="1400" b="1">
                <a:latin typeface="Poboto mono"/>
              </a:rPr>
              <a:t>в </a:t>
            </a:r>
            <a:r>
              <a:rPr lang="ru-RU" sz="1400" b="1" smtClean="0">
                <a:latin typeface="Poboto mono"/>
              </a:rPr>
              <a:t>2021 году </a:t>
            </a:r>
            <a:r>
              <a:rPr lang="ru-RU" sz="1400" b="1" dirty="0">
                <a:latin typeface="Poboto mono"/>
              </a:rPr>
              <a:t>в Ленинградской </a:t>
            </a:r>
            <a:r>
              <a:rPr lang="ru-RU" sz="1400" b="1" dirty="0" smtClean="0">
                <a:latin typeface="Poboto mono"/>
              </a:rPr>
              <a:t>области</a:t>
            </a: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 marL="176213" algn="l">
              <a:spcAft>
                <a:spcPts val="80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4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.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Пакет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апелляций в 2021 </a:t>
            </a:r>
            <a:r>
              <a:rPr lang="ru-RU" sz="1400" b="1" dirty="0">
                <a:solidFill>
                  <a:srgbClr val="FF0000"/>
                </a:solidFill>
                <a:latin typeface="Poboto mono"/>
              </a:rPr>
              <a:t>году</a:t>
            </a:r>
          </a:p>
          <a:p>
            <a:pPr marL="347663" indent="-1714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>
                <a:latin typeface="Poboto mono"/>
              </a:rPr>
              <a:t>Заявление на апелляцию (форма АП-1)</a:t>
            </a:r>
          </a:p>
          <a:p>
            <a:pPr marL="347663" indent="-1714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400" b="1" dirty="0">
                <a:latin typeface="Poboto mono"/>
              </a:rPr>
              <a:t>Информация </a:t>
            </a:r>
            <a:r>
              <a:rPr lang="ru-RU" sz="1400" b="1" dirty="0">
                <a:latin typeface="Poboto mono"/>
              </a:rPr>
              <a:t>о сроках, местах подачи апелляции в Ленинградской области </a:t>
            </a:r>
            <a:r>
              <a:rPr lang="ru-RU" sz="1400" b="1" dirty="0">
                <a:latin typeface="Poboto mono"/>
              </a:rPr>
              <a:t>в </a:t>
            </a:r>
            <a:r>
              <a:rPr lang="ru-RU" sz="1400" b="1" dirty="0">
                <a:latin typeface="Poboto mono"/>
              </a:rPr>
              <a:t>основной (дополнительный) период ГИА </a:t>
            </a:r>
            <a:r>
              <a:rPr lang="ru-RU" sz="1400" b="1" dirty="0" smtClean="0">
                <a:latin typeface="Poboto mono"/>
              </a:rPr>
              <a:t>в </a:t>
            </a:r>
            <a:r>
              <a:rPr lang="ru-RU" sz="1400" b="1" dirty="0">
                <a:latin typeface="Poboto mono"/>
              </a:rPr>
              <a:t>2021 году</a:t>
            </a:r>
          </a:p>
          <a:p>
            <a:pPr marL="347663" indent="-171450" algn="l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1200" b="1" dirty="0">
              <a:latin typeface="Poboto mono"/>
            </a:endParaRPr>
          </a:p>
          <a:p>
            <a:pPr hangingPunct="0"/>
            <a:endParaRPr lang="ru-RU" sz="1400" dirty="0"/>
          </a:p>
          <a:p>
            <a:pPr marL="461963" indent="-285750" algn="l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l">
              <a:spcAft>
                <a:spcPts val="800"/>
              </a:spcAft>
            </a:pPr>
            <a:endParaRPr lang="ru-RU" sz="14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800"/>
              </a:spcAft>
            </a:pP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 marL="176213">
              <a:spcAft>
                <a:spcPts val="0"/>
              </a:spcAft>
            </a:pPr>
            <a:endParaRPr lang="ru-RU" sz="1600" b="1" dirty="0" smtClean="0">
              <a:solidFill>
                <a:srgbClr val="002774"/>
              </a:solidFill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endParaRPr lang="ru-RU" sz="1400" dirty="0" smtClean="0">
              <a:latin typeface="Poboto mono"/>
            </a:endParaRPr>
          </a:p>
          <a:p>
            <a:pPr marL="176213" algn="r">
              <a:spcAft>
                <a:spcPts val="0"/>
              </a:spcAft>
            </a:pPr>
            <a:r>
              <a:rPr lang="ru-RU" sz="1600" b="1" dirty="0">
                <a:solidFill>
                  <a:srgbClr val="002774"/>
                </a:solidFill>
                <a:latin typeface="Poboto mono"/>
              </a:rPr>
              <a:t> </a:t>
            </a:r>
          </a:p>
          <a:p>
            <a:pPr marL="176213" indent="271463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8294891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e189f1a753ee679d1b35c74a851e0b830c82ef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7467</TotalTime>
  <Words>348</Words>
  <Application>Microsoft Office PowerPoint</Application>
  <PresentationFormat>Экран (16:9)</PresentationFormat>
  <Paragraphs>90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vmihailova</dc:creator>
  <cp:lastModifiedBy>Елена Григорьевна Шарая</cp:lastModifiedBy>
  <cp:revision>1979</cp:revision>
  <cp:lastPrinted>2021-05-19T04:19:58Z</cp:lastPrinted>
  <dcterms:created xsi:type="dcterms:W3CDTF">2014-12-04T05:36:41Z</dcterms:created>
  <dcterms:modified xsi:type="dcterms:W3CDTF">2021-06-17T07:52:41Z</dcterms:modified>
</cp:coreProperties>
</file>