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B576"/>
    <a:srgbClr val="A20000"/>
    <a:srgbClr val="4C0F0E"/>
    <a:srgbClr val="E762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26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4FCFFF-7A93-4398-8152-74EBD9FF01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4ABA020-9F02-44C6-9CAA-608BCA2E04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AFFBD3A-7A4C-48AD-888A-11B3CE443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2AB45-94E4-4DB2-B10B-0643A3B8B523}" type="datetimeFigureOut">
              <a:rPr lang="ru-RU" smtClean="0"/>
              <a:t>30.04.2023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D7453C-E3B5-4870-9B66-E8D67564C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09A8350-19D0-4F63-A71A-01C5AFF10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62F87-B3FE-4EBC-B0B9-CE3602A79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260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0"/>
    </mc:Choice>
    <mc:Fallback>
      <p:transition spd="slow" advClick="0" advTm="3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A3A275-C1E1-467F-89F1-0297B16DC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C832BFF-962D-4AAD-BA06-A54EA7A5DD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1103948-6EF3-4CDE-9897-C88F5A54A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2AB45-94E4-4DB2-B10B-0643A3B8B523}" type="datetimeFigureOut">
              <a:rPr lang="ru-RU" smtClean="0"/>
              <a:t>30.04.2023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F0042A-1371-43F4-8B7E-DE367FB3E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8CE465C-2BBD-4091-BE18-4C6A27A4D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62F87-B3FE-4EBC-B0B9-CE3602A79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2254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0"/>
    </mc:Choice>
    <mc:Fallback>
      <p:transition spd="slow" advClick="0" advTm="3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32D7FD7-10BE-408B-B3CD-CCA467688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719FF61-EEEE-4C10-BA34-E55CDFE98C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89F91E-C39E-48E0-A492-F82CAB686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2AB45-94E4-4DB2-B10B-0643A3B8B523}" type="datetimeFigureOut">
              <a:rPr lang="ru-RU" smtClean="0"/>
              <a:t>30.04.2023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A93A94-18B2-4C38-9715-6F0746367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372C611-C415-4082-9B81-7E13B14A0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62F87-B3FE-4EBC-B0B9-CE3602A79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9987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0"/>
    </mc:Choice>
    <mc:Fallback>
      <p:transition spd="slow" advClick="0" advTm="3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E8600E-87AA-4610-9C48-6D16FB6D4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D3A968B-9406-4ADC-A5E3-D3293F12BA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C14059C-A774-4022-B65B-F929B50DA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2AB45-94E4-4DB2-B10B-0643A3B8B523}" type="datetimeFigureOut">
              <a:rPr lang="ru-RU" smtClean="0"/>
              <a:t>30.04.2023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3A65AD8-66F6-4B54-AD8D-769ED8ACD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28A77D-ED2E-4E72-8115-5BD980C1A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62F87-B3FE-4EBC-B0B9-CE3602A79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6648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0"/>
    </mc:Choice>
    <mc:Fallback>
      <p:transition spd="slow" advClick="0" advTm="3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47A468-1F58-4827-82B1-80DB45B59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DD2DA1-08F6-4168-A1EF-D89AB61BF1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4C546B-4F8B-4BC0-B435-467DD4E8D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2AB45-94E4-4DB2-B10B-0643A3B8B523}" type="datetimeFigureOut">
              <a:rPr lang="ru-RU" smtClean="0"/>
              <a:t>30.04.2023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FAF748-7E4A-47D1-A4E7-8DF40FAE3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BF603B-6681-408B-B7BB-08938C3EA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62F87-B3FE-4EBC-B0B9-CE3602A79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7908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0"/>
    </mc:Choice>
    <mc:Fallback>
      <p:transition spd="slow" advClick="0" advTm="3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692196-ADC6-4E84-885D-8C3A78C3B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52DF155-44CC-4370-BCAE-FBC0869B9D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B0BC792-F637-478E-875A-F2E5CEB688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7693DD4-CCFF-4E40-B008-739E33018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2AB45-94E4-4DB2-B10B-0643A3B8B523}" type="datetimeFigureOut">
              <a:rPr lang="ru-RU" smtClean="0"/>
              <a:t>30.04.2023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26A5BC8-5B24-46BF-9660-3B5652FF1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C1B006-1C39-4E17-83A0-1ADBBE59A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62F87-B3FE-4EBC-B0B9-CE3602A79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2524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0"/>
    </mc:Choice>
    <mc:Fallback>
      <p:transition spd="slow" advClick="0" advTm="3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2DEA0E-AAF7-457B-934E-DFD19DD52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646EB7B-6166-45F3-97A3-19D2BE362E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4120C4F-0401-4665-927F-F29FC8F8C9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E406846-CFFA-4EB1-A1E0-7A32A482C8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AC3F452-F19C-43C9-93CD-2200280379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41ED0CB-D933-404D-B5E9-86A63028E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2AB45-94E4-4DB2-B10B-0643A3B8B523}" type="datetimeFigureOut">
              <a:rPr lang="ru-RU" smtClean="0"/>
              <a:t>30.04.2023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2F5C1A3-CBAD-46FA-823C-3C40AA7D5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BB1D792-F2E0-4C8E-9215-A07A40764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62F87-B3FE-4EBC-B0B9-CE3602A79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4599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0"/>
    </mc:Choice>
    <mc:Fallback>
      <p:transition spd="slow" advClick="0" advTm="3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BB6E16-1514-42B7-A19E-9CCE1E48A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7A220E9-D76B-4B79-8074-6EBA907E0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2AB45-94E4-4DB2-B10B-0643A3B8B523}" type="datetimeFigureOut">
              <a:rPr lang="ru-RU" smtClean="0"/>
              <a:t>30.04.2023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A5437F5-ADB5-4D4B-87F6-406DB6B57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2006B06-269B-4211-9411-7B91DBA18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62F87-B3FE-4EBC-B0B9-CE3602A79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5071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0"/>
    </mc:Choice>
    <mc:Fallback>
      <p:transition spd="slow" advClick="0" advTm="3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CE4F487-58DA-4AE3-A2E8-95CC30C2D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2AB45-94E4-4DB2-B10B-0643A3B8B523}" type="datetimeFigureOut">
              <a:rPr lang="ru-RU" smtClean="0"/>
              <a:t>30.04.2023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5163C69-FA10-4037-B761-B4C2D0475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EE433B9-6675-48C1-B4E8-D7D816A3A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62F87-B3FE-4EBC-B0B9-CE3602A79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2710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0"/>
    </mc:Choice>
    <mc:Fallback>
      <p:transition spd="slow" advClick="0" advTm="3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BC1657-57CD-4C5B-8910-7F31EE8F6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355C58D-EDCC-45F9-A77F-41F04E2D26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F57C110-0671-4FF5-AE94-3F7158B958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7CD3816-1B5B-45E0-8BBD-A80A00B6F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2AB45-94E4-4DB2-B10B-0643A3B8B523}" type="datetimeFigureOut">
              <a:rPr lang="ru-RU" smtClean="0"/>
              <a:t>30.04.2023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4EFAC40-3191-4288-890D-F2C433B33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B9A653E-7976-4762-BC75-E4BCE6F9C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62F87-B3FE-4EBC-B0B9-CE3602A79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9218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0"/>
    </mc:Choice>
    <mc:Fallback>
      <p:transition spd="slow" advClick="0" advTm="3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E5E9BF-FC5B-4CB3-8267-87449E287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18FD5E9-971A-4E37-A7E3-BB59007EA3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53D3D38-9262-49EC-A95A-03209A35E8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1175DF4-BC8F-4485-BFC7-996E9AE01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2AB45-94E4-4DB2-B10B-0643A3B8B523}" type="datetimeFigureOut">
              <a:rPr lang="ru-RU" smtClean="0"/>
              <a:t>30.04.2023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1ECE1A7-5234-4A6B-996E-4E5AD9DF3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7F24D23-6986-462E-A288-0D308C9BA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62F87-B3FE-4EBC-B0B9-CE3602A79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1902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0"/>
    </mc:Choice>
    <mc:Fallback>
      <p:transition spd="slow" advClick="0" advTm="3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75387D-F7A8-4A6C-88BF-C51CC099B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9C0D814-E77B-419A-964C-5E00B2D491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7C2DDE-D6AE-4721-958B-388FBA487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42AB45-94E4-4DB2-B10B-0643A3B8B523}" type="datetimeFigureOut">
              <a:rPr lang="ru-RU" smtClean="0"/>
              <a:t>30.04.2023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A50916F-8339-46AC-8522-FE2DC57460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10B471-208C-482D-90AF-FA50E96DCC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C62F87-B3FE-4EBC-B0B9-CE3602A79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4231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30000"/>
    </mc:Choice>
    <mc:Fallback>
      <p:transition spd="slow" advClick="0" advTm="30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0F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3085E0-EB55-4FCB-B629-B3866FB66F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7575" y="5393713"/>
            <a:ext cx="9144000" cy="1012948"/>
          </a:xfrm>
        </p:spPr>
        <p:txBody>
          <a:bodyPr>
            <a:noAutofit/>
          </a:bodyPr>
          <a:lstStyle/>
          <a:p>
            <a:r>
              <a:rPr lang="ru-RU" sz="4000" dirty="0">
                <a:solidFill>
                  <a:srgbClr val="E76220"/>
                </a:solidFill>
                <a:latin typeface="Arial Black" panose="020B0A04020102020204" pitchFamily="34" charset="0"/>
              </a:rPr>
              <a:t>Виртуальная выставка книг о Великой Отечественной войне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E8DCF49-E93E-4537-9196-3615E3403A5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A52E1DA-2F60-4324-9D2F-23FBA3A8BD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2313" y="1468657"/>
            <a:ext cx="7174523" cy="3789143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EF6926A-ED73-4622-898D-5A19CEDD8C4A}"/>
              </a:ext>
            </a:extLst>
          </p:cNvPr>
          <p:cNvSpPr txBox="1"/>
          <p:nvPr/>
        </p:nvSpPr>
        <p:spPr>
          <a:xfrm>
            <a:off x="550985" y="624858"/>
            <a:ext cx="113752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solidFill>
                  <a:srgbClr val="E76220"/>
                </a:solidFill>
                <a:latin typeface="Arial Black" panose="020B0A04020102020204" pitchFamily="34" charset="0"/>
              </a:rPr>
              <a:t>78-летию со Дня Победы посвящается</a:t>
            </a:r>
          </a:p>
        </p:txBody>
      </p:sp>
    </p:spTree>
    <p:extLst>
      <p:ext uri="{BB962C8B-B14F-4D97-AF65-F5344CB8AC3E}">
        <p14:creationId xmlns:p14="http://schemas.microsoft.com/office/powerpoint/2010/main" val="2516983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0"/>
    </mc:Choice>
    <mc:Fallback>
      <p:transition spd="slow" advClick="0" advTm="30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8B2517-1FB1-4D07-AFF8-54AB6B2B7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2DCFA0F-B335-42BD-AC31-1006F8DACC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8A6703E-C08D-4F75-BECF-86B4BCBA83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32" r="6875"/>
          <a:stretch/>
        </p:blipFill>
        <p:spPr>
          <a:xfrm>
            <a:off x="-1" y="-42160"/>
            <a:ext cx="12192000" cy="690016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05B0712-79E1-4A61-BB95-F198E7908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2336" y="4538145"/>
            <a:ext cx="2786218" cy="2319855"/>
          </a:xfrm>
          <a:prstGeom prst="rect">
            <a:avLst/>
          </a:prstGeom>
          <a:effectLst>
            <a:softEdge rad="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124A6AD-50A8-48E0-A87B-C4D95B5766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8554" y="4538145"/>
            <a:ext cx="2786218" cy="231985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E17DA71-9B68-4C20-B0C9-07EB66E634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4772" y="4538145"/>
            <a:ext cx="2786218" cy="231985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771C121-5067-4C3A-81F9-27D48EB239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2463" y="4001294"/>
            <a:ext cx="4196855" cy="828791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F05959F-F038-42D0-9376-9A5F53C365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762"/>
          <a:stretch/>
        </p:blipFill>
        <p:spPr>
          <a:xfrm>
            <a:off x="-24958" y="-42159"/>
            <a:ext cx="1867161" cy="609126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87C4C1C-E78A-4053-9530-B938083B8E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0265" y="3407920"/>
            <a:ext cx="1238423" cy="163852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4F93589-4805-4D76-B91E-3D3E001094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2091" y="1825624"/>
            <a:ext cx="1238423" cy="1638529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0B713AC-827F-41C3-8BD7-CBF7EE6552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7393" y="-29997"/>
            <a:ext cx="1238423" cy="163852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4FCE4A4A-E49F-446E-A76E-0A5A13827D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2091" y="960499"/>
            <a:ext cx="1238423" cy="163852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EAD72F48-38AE-45B3-88FB-C247CA7D8F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8472" y="3533760"/>
            <a:ext cx="1238423" cy="1638529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C160C19E-C386-475F-AB79-C473F78C93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9716" y="3539622"/>
            <a:ext cx="1238423" cy="1638529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001E545C-8F42-4F6D-917B-402BD34757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4477" y="3545484"/>
            <a:ext cx="1238423" cy="1638529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24390531-2684-4646-93B2-8C4EC67280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2306" y="4082335"/>
            <a:ext cx="1238423" cy="1638529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4647E674-9FD4-4EAF-9192-D7C097A560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7067" y="4065405"/>
            <a:ext cx="1238423" cy="1638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653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0"/>
    </mc:Choice>
    <mc:Fallback>
      <p:transition spd="slow" advClick="0" advTm="3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2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EB0774-A17E-4DC1-8A31-478EC2D78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54" y="1383324"/>
            <a:ext cx="10641623" cy="230125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E3B576"/>
                </a:solidFill>
                <a:latin typeface="Arial Black" panose="020B0A04020102020204" pitchFamily="34" charset="0"/>
              </a:rPr>
              <a:t>Приятного чтения! Ждём вас в нашем школьном информационно -библиотечном центре!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A903F9-D970-4329-8199-3F0C7B02EC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419599"/>
            <a:ext cx="7614138" cy="17573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8675F381-C560-4D01-9D32-353DDA1B1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87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400"/>
                    </a14:imgEffect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403" y="2532185"/>
            <a:ext cx="6621194" cy="4138246"/>
          </a:xfrm>
          <a:prstGeom prst="rect">
            <a:avLst/>
          </a:prstGeom>
          <a:noFill/>
          <a:effectLst>
            <a:softEdge rad="139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6547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0"/>
    </mc:Choice>
    <mc:Fallback>
      <p:transition spd="slow" advClick="0" advTm="3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7EC26E-1781-429A-A628-CB92B429E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780" y="781621"/>
            <a:ext cx="8854440" cy="1325563"/>
          </a:xfrm>
        </p:spPr>
        <p:txBody>
          <a:bodyPr>
            <a:noAutofit/>
          </a:bodyPr>
          <a:lstStyle/>
          <a:p>
            <a:r>
              <a:rPr lang="ru-RU" sz="2800" dirty="0">
                <a:latin typeface="Arial Black" panose="020B0A04020102020204" pitchFamily="34" charset="0"/>
              </a:rPr>
              <a:t>Есть события, над которыми не властно время, которые навсегда остаются в народной памяти. Таким событием является Великая Отечественная война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7C2D8C4-CB86-4FF2-A37E-5BB99E3087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25533"/>
            <a:ext cx="10515600" cy="435133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248C836-6A29-442F-9E82-5803D22C8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122" y="2487601"/>
            <a:ext cx="7447216" cy="4363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872A4341-9855-49C0-9173-EFB6F9EA2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487601"/>
            <a:ext cx="4031030" cy="4351337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effectLst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3989277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0"/>
    </mc:Choice>
    <mc:Fallback>
      <p:transition spd="slow" advClick="0" advTm="3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4D5E61-D7FC-44B3-979B-0B5201C60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EEEA85-0632-451A-9B82-D0124DDD72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2D2E679-DEA9-48DD-B0BA-3BA0D229F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142"/>
            <a:ext cx="12192000" cy="677971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8A7A11F-0CF1-467A-94F1-221F443BD1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0122" y="4935416"/>
            <a:ext cx="3371755" cy="137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157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0"/>
    </mc:Choice>
    <mc:Fallback>
      <p:transition spd="slow" advClick="0" advTm="3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E2ABA4-6892-4BD4-8619-9879D60CE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9CCE1D6-90F7-4D8C-828D-A3E4ADB1A9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52" y="1331740"/>
            <a:ext cx="6701733" cy="5161135"/>
          </a:xfrm>
        </p:spPr>
        <p:txBody>
          <a:bodyPr/>
          <a:lstStyle/>
          <a:p>
            <a:r>
              <a:rPr lang="ru-RU" dirty="0">
                <a:latin typeface="Arial Black" panose="020B0A04020102020204" pitchFamily="34" charset="0"/>
              </a:rPr>
              <a:t>Книга </a:t>
            </a:r>
            <a:r>
              <a:rPr lang="en-US" dirty="0">
                <a:latin typeface="Arial Black" panose="020B0A04020102020204" pitchFamily="34" charset="0"/>
              </a:rPr>
              <a:t>“</a:t>
            </a:r>
            <a:r>
              <a:rPr lang="ru-RU" dirty="0">
                <a:latin typeface="Arial Black" panose="020B0A04020102020204" pitchFamily="34" charset="0"/>
              </a:rPr>
              <a:t>Повесть о Зое и Шуре</a:t>
            </a:r>
            <a:r>
              <a:rPr lang="en-US" dirty="0">
                <a:latin typeface="Arial Black" panose="020B0A04020102020204" pitchFamily="34" charset="0"/>
              </a:rPr>
              <a:t>”</a:t>
            </a:r>
            <a:r>
              <a:rPr lang="ru-RU" dirty="0">
                <a:latin typeface="Arial Black" panose="020B0A04020102020204" pitchFamily="34" charset="0"/>
              </a:rPr>
              <a:t> вышла в свет в 1949 году.</a:t>
            </a:r>
            <a:br>
              <a:rPr lang="ru-RU" dirty="0">
                <a:latin typeface="Arial Black" panose="020B0A04020102020204" pitchFamily="34" charset="0"/>
              </a:rPr>
            </a:br>
            <a:r>
              <a:rPr lang="ru-RU" dirty="0">
                <a:latin typeface="Arial Black" panose="020B0A04020102020204" pitchFamily="34" charset="0"/>
              </a:rPr>
              <a:t>О детях, которые родились и росли для счастья, для мирного труда – и погибли в борьбе с фашизмом, защищая свободу и независимость своего народа.</a:t>
            </a:r>
            <a:br>
              <a:rPr lang="ru-RU" dirty="0">
                <a:latin typeface="Arial Black" panose="020B0A04020102020204" pitchFamily="34" charset="0"/>
              </a:rPr>
            </a:br>
            <a:r>
              <a:rPr lang="ru-RU" dirty="0">
                <a:latin typeface="Arial Black" panose="020B0A04020102020204" pitchFamily="34" charset="0"/>
              </a:rPr>
              <a:t>Книга переполнена мудрыми мыслями женщины, сумевшей воспитать героев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1B589BB-8477-4BD0-B5F6-B496735ABD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5" r="341" b="4194"/>
          <a:stretch/>
        </p:blipFill>
        <p:spPr bwMode="auto">
          <a:xfrm>
            <a:off x="8675076" y="852803"/>
            <a:ext cx="3259015" cy="516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1021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0"/>
    </mc:Choice>
    <mc:Fallback>
      <p:transition spd="slow" advClick="0" advTm="3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2705D7-683F-4F3D-B23A-5E7DF2D46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CD2736F-F0D0-4A41-89DB-4FA45ED9E2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6077" y="1266092"/>
            <a:ext cx="5046785" cy="4805363"/>
          </a:xfrm>
        </p:spPr>
        <p:txBody>
          <a:bodyPr/>
          <a:lstStyle/>
          <a:p>
            <a:r>
              <a:rPr lang="ru-RU" dirty="0">
                <a:latin typeface="Arial Black" panose="020B0A04020102020204" pitchFamily="34" charset="0"/>
              </a:rPr>
              <a:t>Роман посвящён малолетним узникам фашистских концлагерей – погибшим и живым – тем, кто не сумев противиться силе, одолел испытание, вынес неимоверное и остался Человеком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7420F448-ACC2-463A-AC1A-7EE9A5437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3518" y="536697"/>
            <a:ext cx="4263469" cy="5534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1019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0"/>
    </mc:Choice>
    <mc:Fallback>
      <p:transition spd="slow" advClick="0" advTm="3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36D34F-0F69-4566-91D2-0527AC3CD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33A7FD-023E-488B-BEED-2646B13B55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3738" y="1207478"/>
            <a:ext cx="6137031" cy="4969486"/>
          </a:xfrm>
        </p:spPr>
        <p:txBody>
          <a:bodyPr/>
          <a:lstStyle/>
          <a:p>
            <a:r>
              <a:rPr lang="ru-RU" dirty="0">
                <a:latin typeface="Arial Black" panose="020B0A04020102020204" pitchFamily="34" charset="0"/>
              </a:rPr>
              <a:t>Повести выдающегося советского прозаика посвящены нравственному подвигу советских людей в годы Великой Отечественной войны в борьбе с фашизмом. В сборник вошли повести </a:t>
            </a:r>
            <a:r>
              <a:rPr lang="en-US" dirty="0">
                <a:latin typeface="Arial Black" panose="020B0A04020102020204" pitchFamily="34" charset="0"/>
              </a:rPr>
              <a:t>“</a:t>
            </a:r>
            <a:r>
              <a:rPr lang="ru-RU" dirty="0">
                <a:latin typeface="Arial Black" panose="020B0A04020102020204" pitchFamily="34" charset="0"/>
              </a:rPr>
              <a:t>Сотников</a:t>
            </a:r>
            <a:r>
              <a:rPr lang="en-US" dirty="0">
                <a:latin typeface="Arial Black" panose="020B0A04020102020204" pitchFamily="34" charset="0"/>
              </a:rPr>
              <a:t>”</a:t>
            </a:r>
            <a:r>
              <a:rPr lang="ru-RU" dirty="0">
                <a:latin typeface="Arial Black" panose="020B0A04020102020204" pitchFamily="34" charset="0"/>
              </a:rPr>
              <a:t>, </a:t>
            </a:r>
            <a:r>
              <a:rPr lang="en-US" dirty="0">
                <a:latin typeface="Arial Black" panose="020B0A04020102020204" pitchFamily="34" charset="0"/>
              </a:rPr>
              <a:t>“</a:t>
            </a:r>
            <a:r>
              <a:rPr lang="ru-RU" dirty="0">
                <a:latin typeface="Arial Black" panose="020B0A04020102020204" pitchFamily="34" charset="0"/>
              </a:rPr>
              <a:t>Обелиск</a:t>
            </a:r>
            <a:r>
              <a:rPr lang="en-US" dirty="0">
                <a:latin typeface="Arial Black" panose="020B0A04020102020204" pitchFamily="34" charset="0"/>
              </a:rPr>
              <a:t>”</a:t>
            </a:r>
            <a:r>
              <a:rPr lang="ru-RU" dirty="0">
                <a:latin typeface="Arial Black" panose="020B0A04020102020204" pitchFamily="34" charset="0"/>
              </a:rPr>
              <a:t>, </a:t>
            </a:r>
            <a:r>
              <a:rPr lang="en-US" dirty="0">
                <a:latin typeface="Arial Black" panose="020B0A04020102020204" pitchFamily="34" charset="0"/>
              </a:rPr>
              <a:t>“</a:t>
            </a:r>
            <a:r>
              <a:rPr lang="ru-RU" dirty="0">
                <a:latin typeface="Arial Black" panose="020B0A04020102020204" pitchFamily="34" charset="0"/>
              </a:rPr>
              <a:t>Пойти и не вернуться</a:t>
            </a:r>
            <a:r>
              <a:rPr lang="en-US" dirty="0">
                <a:latin typeface="Arial Black" panose="020B0A04020102020204" pitchFamily="34" charset="0"/>
              </a:rPr>
              <a:t>”</a:t>
            </a:r>
            <a:r>
              <a:rPr lang="ru-RU" dirty="0">
                <a:latin typeface="Arial Black" panose="020B0A04020102020204" pitchFamily="34" charset="0"/>
              </a:rPr>
              <a:t> и </a:t>
            </a:r>
            <a:r>
              <a:rPr lang="en-US" dirty="0">
                <a:latin typeface="Arial Black" panose="020B0A04020102020204" pitchFamily="34" charset="0"/>
              </a:rPr>
              <a:t>“</a:t>
            </a:r>
            <a:r>
              <a:rPr lang="ru-RU" dirty="0">
                <a:latin typeface="Arial Black" panose="020B0A04020102020204" pitchFamily="34" charset="0"/>
              </a:rPr>
              <a:t>Знак победы</a:t>
            </a:r>
            <a:r>
              <a:rPr lang="en-US" dirty="0">
                <a:latin typeface="Arial Black" panose="020B0A04020102020204" pitchFamily="34" charset="0"/>
              </a:rPr>
              <a:t>”</a:t>
            </a:r>
            <a:r>
              <a:rPr lang="ru-RU" dirty="0"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5ED9F639-55EC-446C-BE00-F9C0A85B6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537" y="878316"/>
            <a:ext cx="3289910" cy="510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4793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0"/>
    </mc:Choice>
    <mc:Fallback>
      <p:transition spd="slow" advClick="0" advTm="3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A258E8-812F-459F-8DAD-441B2E68C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D5F694-159A-4388-A050-8B63DC97CF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4368" y="2088539"/>
            <a:ext cx="5527431" cy="3762009"/>
          </a:xfrm>
        </p:spPr>
        <p:txBody>
          <a:bodyPr/>
          <a:lstStyle/>
          <a:p>
            <a:r>
              <a:rPr lang="ru-RU" dirty="0">
                <a:latin typeface="Arial Black" panose="020B0A04020102020204" pitchFamily="34" charset="0"/>
              </a:rPr>
              <a:t>В книгу вошли произведения о Великой Отечественной войне: </a:t>
            </a:r>
            <a:r>
              <a:rPr lang="en-US" dirty="0">
                <a:latin typeface="Arial Black" panose="020B0A04020102020204" pitchFamily="34" charset="0"/>
              </a:rPr>
              <a:t>“</a:t>
            </a:r>
            <a:r>
              <a:rPr lang="ru-RU" dirty="0">
                <a:latin typeface="Arial Black" panose="020B0A04020102020204" pitchFamily="34" charset="0"/>
              </a:rPr>
              <a:t>Обелиск</a:t>
            </a:r>
            <a:r>
              <a:rPr lang="en-US" dirty="0">
                <a:latin typeface="Arial Black" panose="020B0A04020102020204" pitchFamily="34" charset="0"/>
              </a:rPr>
              <a:t>”</a:t>
            </a:r>
            <a:r>
              <a:rPr lang="ru-RU" dirty="0">
                <a:latin typeface="Arial Black" panose="020B0A04020102020204" pitchFamily="34" charset="0"/>
              </a:rPr>
              <a:t>, </a:t>
            </a:r>
            <a:r>
              <a:rPr lang="en-US" dirty="0">
                <a:latin typeface="Arial Black" panose="020B0A04020102020204" pitchFamily="34" charset="0"/>
              </a:rPr>
              <a:t>“</a:t>
            </a:r>
            <a:r>
              <a:rPr lang="ru-RU" dirty="0">
                <a:latin typeface="Arial Black" panose="020B0A04020102020204" pitchFamily="34" charset="0"/>
              </a:rPr>
              <a:t>Убиты под Москвой</a:t>
            </a:r>
            <a:r>
              <a:rPr lang="en-US" dirty="0">
                <a:latin typeface="Arial Black" panose="020B0A04020102020204" pitchFamily="34" charset="0"/>
              </a:rPr>
              <a:t>”</a:t>
            </a:r>
            <a:r>
              <a:rPr lang="ru-RU" dirty="0">
                <a:latin typeface="Arial Black" panose="020B0A04020102020204" pitchFamily="34" charset="0"/>
              </a:rPr>
              <a:t> К. Воробьева, </a:t>
            </a:r>
            <a:r>
              <a:rPr lang="en-US" dirty="0">
                <a:latin typeface="Arial Black" panose="020B0A04020102020204" pitchFamily="34" charset="0"/>
              </a:rPr>
              <a:t>“</a:t>
            </a:r>
            <a:r>
              <a:rPr lang="ru-RU" dirty="0">
                <a:latin typeface="Arial Black" panose="020B0A04020102020204" pitchFamily="34" charset="0"/>
              </a:rPr>
              <a:t>В окопах Сталинграда</a:t>
            </a:r>
            <a:r>
              <a:rPr lang="en-US" dirty="0">
                <a:latin typeface="Arial Black" panose="020B0A04020102020204" pitchFamily="34" charset="0"/>
              </a:rPr>
              <a:t>”</a:t>
            </a:r>
            <a:r>
              <a:rPr lang="ru-RU" dirty="0">
                <a:latin typeface="Arial Black" panose="020B0A04020102020204" pitchFamily="34" charset="0"/>
              </a:rPr>
              <a:t> В. Некрасова</a:t>
            </a:r>
            <a:br>
              <a:rPr lang="en-US" dirty="0">
                <a:latin typeface="Arial Black" panose="020B0A04020102020204" pitchFamily="34" charset="0"/>
              </a:rPr>
            </a:br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6798CAB-F0BA-4782-BFD9-69CE808567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09" t="2219" r="9482" b="1820"/>
          <a:stretch/>
        </p:blipFill>
        <p:spPr>
          <a:xfrm>
            <a:off x="7233138" y="633046"/>
            <a:ext cx="3704494" cy="561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390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0"/>
    </mc:Choice>
    <mc:Fallback>
      <p:transition spd="slow" advClick="0" advTm="3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FB0FE4-C676-437B-8671-FA0D4BA8D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43C61B3-42A7-4DF3-A380-CECA3DD4FE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4916" y="1550011"/>
            <a:ext cx="6945923" cy="4351338"/>
          </a:xfrm>
        </p:spPr>
        <p:txBody>
          <a:bodyPr>
            <a:normAutofit lnSpcReduction="10000"/>
          </a:bodyPr>
          <a:lstStyle/>
          <a:p>
            <a:r>
              <a:rPr lang="ru-RU" dirty="0">
                <a:latin typeface="Arial Black" panose="020B0A04020102020204" pitchFamily="34" charset="0"/>
              </a:rPr>
              <a:t>Книга Юрия Бондарева </a:t>
            </a:r>
            <a:r>
              <a:rPr lang="en-US" dirty="0">
                <a:latin typeface="Arial Black" panose="020B0A04020102020204" pitchFamily="34" charset="0"/>
              </a:rPr>
              <a:t>“</a:t>
            </a:r>
            <a:r>
              <a:rPr lang="ru-RU" dirty="0">
                <a:latin typeface="Arial Black" panose="020B0A04020102020204" pitchFamily="34" charset="0"/>
              </a:rPr>
              <a:t>Горячий снег</a:t>
            </a:r>
            <a:r>
              <a:rPr lang="en-US" dirty="0">
                <a:latin typeface="Arial Black" panose="020B0A04020102020204" pitchFamily="34" charset="0"/>
              </a:rPr>
              <a:t>”</a:t>
            </a:r>
            <a:r>
              <a:rPr lang="ru-RU" dirty="0">
                <a:latin typeface="Arial Black" panose="020B0A04020102020204" pitchFamily="34" charset="0"/>
              </a:rPr>
              <a:t> основана на реальных исторических событиях декабря 1942 года и рассказывает об одном из эпизодов героического сражения против фашистов на подступах к Сталинграду, в котором в полной мере проявились стойкость и сила духа русских солдат, защищавших родную землю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054A703-AC5A-4FEA-8CE6-1070CAF74C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65" t="5324" r="16951" b="5324"/>
          <a:stretch/>
        </p:blipFill>
        <p:spPr>
          <a:xfrm>
            <a:off x="7784123" y="170553"/>
            <a:ext cx="3877408" cy="6516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014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0"/>
    </mc:Choice>
    <mc:Fallback>
      <p:transition spd="slow" advClick="0" advTm="3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0D57A8-CD27-4494-8B29-AF74658DE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077767D-9FE5-463F-A972-D6CEC2114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0940" y="1409334"/>
            <a:ext cx="6137031" cy="4351338"/>
          </a:xfrm>
        </p:spPr>
        <p:txBody>
          <a:bodyPr/>
          <a:lstStyle/>
          <a:p>
            <a:r>
              <a:rPr lang="ru-RU" dirty="0">
                <a:latin typeface="Arial Black" panose="020B0A04020102020204" pitchFamily="34" charset="0"/>
              </a:rPr>
              <a:t>Книга- альбом. В этом издании опубликованы фотографии военных корреспондентов, документы, представленные Центральным музеем Вооруженных Сил, а также воспоминания участников парада Победы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193A4C4-4416-41C4-9C5F-257D61D4AD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47" t="3419" r="5812" b="5324"/>
          <a:stretch/>
        </p:blipFill>
        <p:spPr>
          <a:xfrm>
            <a:off x="7197971" y="234462"/>
            <a:ext cx="4677507" cy="625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8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0"/>
    </mc:Choice>
    <mc:Fallback>
      <p:transition spd="slow" advClick="0" advTm="30000"/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273</Words>
  <Application>Microsoft Office PowerPoint</Application>
  <PresentationFormat>Широкоэкранный</PresentationFormat>
  <Paragraphs>10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Arial Black</vt:lpstr>
      <vt:lpstr>Calibri</vt:lpstr>
      <vt:lpstr>Calibri Light</vt:lpstr>
      <vt:lpstr>Тема Office</vt:lpstr>
      <vt:lpstr>Виртуальная выставка книг о Великой Отечественной войне</vt:lpstr>
      <vt:lpstr>Есть события, над которыми не властно время, которые навсегда остаются в народной памяти. Таким событием является Великая Отечественная война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Приятного чтения! Ждём вас в нашем школьном информационно -библиотечном центре!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Виртуальная выставка книг о Великой Отечественной войне</dc:title>
  <dc:creator>Юрий</dc:creator>
  <cp:lastModifiedBy>Юрий</cp:lastModifiedBy>
  <cp:revision>8</cp:revision>
  <dcterms:created xsi:type="dcterms:W3CDTF">2023-04-30T18:35:23Z</dcterms:created>
  <dcterms:modified xsi:type="dcterms:W3CDTF">2023-04-30T20:14:03Z</dcterms:modified>
</cp:coreProperties>
</file>