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  <p:sldMasterId id="2147483671" r:id="rId3"/>
    <p:sldMasterId id="2147483682" r:id="rId4"/>
    <p:sldMasterId id="2147483693" r:id="rId5"/>
    <p:sldMasterId id="2147483704" r:id="rId6"/>
    <p:sldMasterId id="2147483715" r:id="rId7"/>
    <p:sldMasterId id="2147483726" r:id="rId8"/>
  </p:sldMasterIdLst>
  <p:notesMasterIdLst>
    <p:notesMasterId r:id="rId43"/>
  </p:notesMasterIdLst>
  <p:sldIdLst>
    <p:sldId id="256" r:id="rId9"/>
    <p:sldId id="258" r:id="rId10"/>
    <p:sldId id="288" r:id="rId11"/>
    <p:sldId id="287" r:id="rId12"/>
    <p:sldId id="289" r:id="rId13"/>
    <p:sldId id="269" r:id="rId14"/>
    <p:sldId id="272" r:id="rId15"/>
    <p:sldId id="271" r:id="rId16"/>
    <p:sldId id="290" r:id="rId17"/>
    <p:sldId id="275" r:id="rId18"/>
    <p:sldId id="291" r:id="rId19"/>
    <p:sldId id="292" r:id="rId20"/>
    <p:sldId id="293" r:id="rId21"/>
    <p:sldId id="277" r:id="rId22"/>
    <p:sldId id="276" r:id="rId23"/>
    <p:sldId id="294" r:id="rId24"/>
    <p:sldId id="274" r:id="rId25"/>
    <p:sldId id="286" r:id="rId26"/>
    <p:sldId id="285" r:id="rId27"/>
    <p:sldId id="281" r:id="rId28"/>
    <p:sldId id="295" r:id="rId29"/>
    <p:sldId id="279" r:id="rId30"/>
    <p:sldId id="296" r:id="rId31"/>
    <p:sldId id="282" r:id="rId32"/>
    <p:sldId id="284" r:id="rId33"/>
    <p:sldId id="300" r:id="rId34"/>
    <p:sldId id="299" r:id="rId35"/>
    <p:sldId id="301" r:id="rId36"/>
    <p:sldId id="283" r:id="rId37"/>
    <p:sldId id="297" r:id="rId38"/>
    <p:sldId id="298" r:id="rId39"/>
    <p:sldId id="303" r:id="rId40"/>
    <p:sldId id="302" r:id="rId41"/>
    <p:sldId id="267" r:id="rId42"/>
  </p:sldIdLst>
  <p:sldSz cx="9144000" cy="5143500" type="screen16x9"/>
  <p:notesSz cx="6858000" cy="9144000"/>
  <p:embeddedFontLst>
    <p:embeddedFont>
      <p:font typeface="Exo 2 Medium" panose="020B0604020202020204" charset="-52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Franklin Gothic Book" panose="020B0503020102020204" pitchFamily="34" charset="0"/>
      <p:regular r:id="rId52"/>
      <p:italic r:id="rId53"/>
    </p:embeddedFont>
    <p:embeddedFont>
      <p:font typeface="Exo 2" panose="020B0604020202020204" charset="-52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iHlRoUBMz1mWBEOfF8a9bE2BU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50FE01D-D9A6-4C8A-835F-07EE90FD332F}">
  <a:tblStyle styleId="{350FE01D-D9A6-4C8A-835F-07EE90FD33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customschemas.google.com/relationships/presentationmetadata" Target="meta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3.fntdata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1127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6b18ee1c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5f6b18ee1c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5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marL="456230" lvl="0" indent="-34217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578" lvl="1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8846" lvl="2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154" lvl="3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1383" lvl="4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7613" lvl="5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3926" lvl="6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0215" lvl="7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6537" lvl="8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33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37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marL="456230" lvl="0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578" lvl="1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8846" lvl="2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154" lvl="3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1383" lvl="4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7613" lvl="5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3926" lvl="6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0215" lvl="7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6537" lvl="8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marL="456230" lvl="0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578" lvl="1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8846" lvl="2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154" lvl="3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1383" lvl="4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7613" lvl="5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3926" lvl="6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0215" lvl="7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6537" lvl="8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44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marL="456230" lvl="0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2578" lvl="1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8846" lvl="2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154" lvl="3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1383" lvl="4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7613" lvl="5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3926" lvl="6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0215" lvl="7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6537" lvl="8" indent="-3041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7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263" tIns="91263" rIns="91263" bIns="91263" anchor="ctr" anchorCtr="0">
            <a:noAutofit/>
          </a:bodyPr>
          <a:lstStyle/>
          <a:p>
            <a:pPr defTabSz="684440">
              <a:buSzPts val="1400"/>
            </a:pPr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456230" lvl="0" indent="-34217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578" lvl="1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8846" lvl="2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154" lvl="3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1383" lvl="4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7613" lvl="5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3926" lvl="6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0215" lvl="7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6537" lvl="8" indent="-31685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50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456230" lvl="0" indent="-2281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07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marL="456230" lvl="0" indent="-34217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578" lvl="1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8846" lvl="2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154" lvl="3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1383" lvl="4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7613" lvl="5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3926" lvl="6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0215" lvl="7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6537" lvl="8" indent="-31685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6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marL="456782" lvl="0" indent="-34258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613" lvl="1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410" lvl="2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7224" lvl="3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4005" lvl="4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0787" lvl="5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7600" lvl="6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4401" lvl="7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1229" lvl="8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87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62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marL="456290" lvl="0" indent="-3422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690" lvl="1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016" lvl="2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379" lvl="3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1668" lvl="4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7958" lvl="5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4324" lvl="6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0670" lvl="7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7047" lvl="8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33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95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marL="456290" lvl="0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690" lvl="1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016" lvl="2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379" lvl="3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1668" lvl="4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7958" lvl="5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4324" lvl="6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0670" lvl="7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7047" lvl="8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marL="456290" lvl="0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690" lvl="1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016" lvl="2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379" lvl="3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1668" lvl="4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7958" lvl="5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4324" lvl="6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0670" lvl="7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7047" lvl="8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52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marL="456290" lvl="0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2690" lvl="1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016" lvl="2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379" lvl="3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1668" lvl="4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7958" lvl="5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4324" lvl="6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0670" lvl="7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7047" lvl="8" indent="-30423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89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2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273" tIns="91273" rIns="91273" bIns="91273" anchor="ctr" anchorCtr="0">
            <a:noAutofit/>
          </a:bodyPr>
          <a:lstStyle/>
          <a:p>
            <a:pPr defTabSz="684525">
              <a:buSzPts val="1400"/>
            </a:pPr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456290" lvl="0" indent="-34221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690" lvl="1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016" lvl="2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379" lvl="3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1668" lvl="4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7958" lvl="5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4324" lvl="6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0670" lvl="7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7047" lvl="8" indent="-316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55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456290" lvl="0" indent="-22814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47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marL="456290" lvl="0" indent="-34221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690" lvl="1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016" lvl="2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379" lvl="3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1668" lvl="4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7958" lvl="5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4324" lvl="6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0670" lvl="7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7047" lvl="8" indent="-316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7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5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46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marL="456386" lvl="0" indent="-3422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870" lvl="1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288" lvl="2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739" lvl="3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2124" lvl="4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8510" lvl="5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4960" lvl="6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1398" lvl="7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7863" lvl="8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99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20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marL="456386" lvl="0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70" lvl="1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288" lvl="2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739" lvl="3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2124" lvl="4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8510" lvl="5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4960" lvl="6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1398" lvl="7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7863" lvl="8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marL="456386" lvl="0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70" lvl="1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288" lvl="2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739" lvl="3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2124" lvl="4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8510" lvl="5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4960" lvl="6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1398" lvl="7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7863" lvl="8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15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marL="456386" lvl="0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2870" lvl="1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288" lvl="2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5739" lvl="3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2124" lvl="4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8510" lvl="5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4960" lvl="6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1398" lvl="7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7863" lvl="8" indent="-3042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56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289" tIns="91289" rIns="91289" bIns="91289" anchor="ctr" anchorCtr="0">
            <a:noAutofit/>
          </a:bodyPr>
          <a:lstStyle/>
          <a:p>
            <a:pPr defTabSz="684661">
              <a:buSzPts val="1400"/>
            </a:pPr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456386" lvl="0" indent="-3422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870" lvl="1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288" lvl="2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739" lvl="3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2124" lvl="4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8510" lvl="5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4960" lvl="6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1398" lvl="7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7863" lvl="8" indent="-3169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09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456386" lvl="0" indent="-228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2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marL="456386" lvl="0" indent="-34229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2870" lvl="1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288" lvl="2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5739" lvl="3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2124" lvl="4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8510" lvl="5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4960" lvl="6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1398" lvl="7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7863" lvl="8" indent="-31695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1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marL="456782" lvl="0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613" lvl="1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410" lvl="2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224" lvl="3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005" lvl="4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0787" lvl="5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7600" lvl="6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4401" lvl="7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1229" lvl="8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marL="456782" lvl="0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613" lvl="1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410" lvl="2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224" lvl="3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005" lvl="4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0787" lvl="5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7600" lvl="6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4401" lvl="7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1229" lvl="8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87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77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marL="456566" lvl="0" indent="-3424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208" lvl="1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798" lvl="2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6414" lvl="3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2979" lvl="4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9545" lvl="5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6160" lvl="6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2763" lvl="7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9393" lvl="8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07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42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marL="456566" lvl="0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208" lvl="1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798" lvl="2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6414" lvl="3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2979" lvl="4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9545" lvl="5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6160" lvl="6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2763" lvl="7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9393" lvl="8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marL="456566" lvl="0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208" lvl="1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798" lvl="2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6414" lvl="3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2979" lvl="4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9545" lvl="5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6160" lvl="6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2763" lvl="7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9393" lvl="8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18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marL="456566" lvl="0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3208" lvl="1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69798" lvl="2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6414" lvl="3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2979" lvl="4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39545" lvl="5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6160" lvl="6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2763" lvl="7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09393" lvl="8" indent="-30440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27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23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319" tIns="91319" rIns="91319" bIns="91319" anchor="ctr" anchorCtr="0">
            <a:noAutofit/>
          </a:bodyPr>
          <a:lstStyle/>
          <a:p>
            <a:pPr defTabSz="684916">
              <a:buSzPts val="1400"/>
            </a:pPr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456566" lvl="0" indent="-3424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208" lvl="1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798" lvl="2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6414" lvl="3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2979" lvl="4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9545" lvl="5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6160" lvl="6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2763" lvl="7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9393" lvl="8" indent="-3170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85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456566" lvl="0" indent="-2282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78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marL="456566" lvl="0" indent="-34242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208" lvl="1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69798" lvl="2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6414" lvl="3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2979" lvl="4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39545" lvl="5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6160" lvl="6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2763" lvl="7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09393" lvl="8" indent="-31707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7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marL="456782" lvl="0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3613" lvl="1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410" lvl="2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224" lvl="3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005" lvl="4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0787" lvl="5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7600" lvl="6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4401" lvl="7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1229" lvl="8" indent="-3045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09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2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marL="456710" lvl="0" indent="-34253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478" lvl="1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206" lvl="2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6954" lvl="3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3663" lvl="4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0373" lvl="5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7120" lvl="6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3855" lvl="7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0617" lvl="8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47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96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marL="456710" lvl="0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478" lvl="1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206" lvl="2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6954" lvl="3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3663" lvl="4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0373" lvl="5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7120" lvl="6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3855" lvl="7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0617" lvl="8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marL="456710" lvl="0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478" lvl="1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206" lvl="2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6954" lvl="3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3663" lvl="4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0373" lvl="5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7120" lvl="6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3855" lvl="7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0617" lvl="8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29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marL="456710" lvl="0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3478" lvl="1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206" lvl="2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6954" lvl="3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3663" lvl="4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0373" lvl="5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7120" lvl="6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3855" lvl="7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0617" lvl="8" indent="-3044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25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10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343" tIns="91343" rIns="91343" bIns="91343" anchor="ctr" anchorCtr="0">
            <a:noAutofit/>
          </a:bodyPr>
          <a:lstStyle/>
          <a:p>
            <a:pPr defTabSz="685120">
              <a:buSzPts val="1400"/>
            </a:pPr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456710" lvl="0" indent="-34253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478" lvl="1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206" lvl="2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6954" lvl="3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3663" lvl="4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0373" lvl="5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7120" lvl="6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3855" lvl="7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0617" lvl="8" indent="-31717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16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456710" lvl="0" indent="-22835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60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marL="456710" lvl="0" indent="-34253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478" lvl="1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206" lvl="2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6954" lvl="3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3663" lvl="4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0373" lvl="5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7120" lvl="6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3855" lvl="7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0617" lvl="8" indent="-31717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8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22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61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marL="456878" lvl="0" indent="-34265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793" lvl="1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682" lvl="2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7584" lvl="3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4461" lvl="4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1339" lvl="5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8240" lvl="6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5130" lvl="7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2045" lvl="8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19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6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marL="456878" lvl="0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793" lvl="1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682" lvl="2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584" lvl="3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461" lvl="4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339" lvl="5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240" lvl="6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130" lvl="7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045" lvl="8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marL="456878" lvl="0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793" lvl="1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682" lvl="2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584" lvl="3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461" lvl="4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339" lvl="5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240" lvl="6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130" lvl="7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045" lvl="8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00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marL="456878" lvl="0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3793" lvl="1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682" lvl="2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584" lvl="3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461" lvl="4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339" lvl="5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240" lvl="6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130" lvl="7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045" lvl="8" indent="-30459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773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27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371" tIns="91371" rIns="91371" bIns="91371" anchor="ctr" anchorCtr="0">
            <a:noAutofit/>
          </a:bodyPr>
          <a:lstStyle/>
          <a:p>
            <a:pPr defTabSz="685358">
              <a:buSzPts val="1400"/>
            </a:pPr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456878" lvl="0" indent="-34265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793" lvl="1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682" lvl="2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7584" lvl="3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4461" lvl="4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1339" lvl="5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8240" lvl="6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5130" lvl="7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2045" lvl="8" indent="-3172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45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456878" lvl="0" indent="-22843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468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marL="456878" lvl="0" indent="-34265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793" lvl="1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682" lvl="2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7584" lvl="3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4461" lvl="4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1339" lvl="5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8240" lvl="6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5130" lvl="7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2045" lvl="8" indent="-31728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9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456782" lvl="0" indent="-34258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613" lvl="1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410" lvl="2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7224" lvl="3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4005" lvl="4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0787" lvl="5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7600" lvl="6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4401" lvl="7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1229" lvl="8" indent="-31722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93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6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L="457189" lvl="0" indent="-342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6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80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75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L="457189" lvl="0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7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15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800">
              <a:buSzPts val="1400"/>
            </a:pPr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457189" lvl="0" indent="-342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16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328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L="457189" lvl="0" indent="-3428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456782" lvl="0" indent="-2283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8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marL="456782" lvl="0" indent="-34258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613" lvl="1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0410" lvl="2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7224" lvl="3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4005" lvl="4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0787" lvl="5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7600" lvl="6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4401" lvl="7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1229" lvl="8" indent="-31722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3" tIns="91263" rIns="91263" bIns="91263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4440"/>
            <a:fld id="{00000000-1234-1234-1234-123412341234}" type="slidenum">
              <a:rPr lang="ru" smtClean="0">
                <a:solidFill>
                  <a:srgbClr val="595959"/>
                </a:solidFill>
              </a:rPr>
              <a:pPr defTabSz="684440"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89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3" tIns="91273" rIns="91273" bIns="91273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4525"/>
            <a:fld id="{00000000-1234-1234-1234-123412341234}" type="slidenum">
              <a:rPr lang="ru" smtClean="0">
                <a:solidFill>
                  <a:srgbClr val="595959"/>
                </a:solidFill>
              </a:rPr>
              <a:pPr defTabSz="684525"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49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9" tIns="91289" rIns="91289" bIns="91289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4661"/>
            <a:fld id="{00000000-1234-1234-1234-123412341234}" type="slidenum">
              <a:rPr lang="ru" smtClean="0">
                <a:solidFill>
                  <a:srgbClr val="595959"/>
                </a:solidFill>
              </a:rPr>
              <a:pPr defTabSz="684661"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2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9" tIns="91319" rIns="91319" bIns="91319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4916"/>
            <a:fld id="{00000000-1234-1234-1234-123412341234}" type="slidenum">
              <a:rPr lang="ru" smtClean="0">
                <a:solidFill>
                  <a:srgbClr val="595959"/>
                </a:solidFill>
              </a:rPr>
              <a:pPr defTabSz="684916"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90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3" tIns="91343" rIns="91343" bIns="91343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120"/>
            <a:fld id="{00000000-1234-1234-1234-123412341234}" type="slidenum">
              <a:rPr lang="ru" smtClean="0">
                <a:solidFill>
                  <a:srgbClr val="595959"/>
                </a:solidFill>
              </a:rPr>
              <a:pPr defTabSz="685120"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90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1" tIns="91371" rIns="91371" bIns="91371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358"/>
            <a:fld id="{00000000-1234-1234-1234-123412341234}" type="slidenum">
              <a:rPr lang="ru" smtClean="0">
                <a:solidFill>
                  <a:srgbClr val="595959"/>
                </a:solidFill>
              </a:rPr>
              <a:pPr defTabSz="685358"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62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ru" smtClean="0">
                <a:solidFill>
                  <a:srgbClr val="595959"/>
                </a:solidFill>
              </a:rPr>
              <a:pPr defTabSz="685800"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80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.png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/>
          <p:nvPr/>
        </p:nvSpPr>
        <p:spPr>
          <a:xfrm>
            <a:off x="0" y="3"/>
            <a:ext cx="9144000" cy="4669654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>
              <a:buSzPts val="1400"/>
            </a:pPr>
            <a:r>
              <a:rPr lang="ru-RU" sz="3600" dirty="0" smtClean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	Опыт </a:t>
            </a:r>
            <a:endParaRPr lang="ru-RU" sz="3600" dirty="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  <a:p>
            <a:pPr>
              <a:buSzPts val="1400"/>
            </a:pPr>
            <a:r>
              <a:rPr lang="ru-RU" sz="3600" dirty="0" smtClean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	реализации </a:t>
            </a:r>
            <a:r>
              <a:rPr lang="ru-RU" sz="36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проекта </a:t>
            </a:r>
          </a:p>
          <a:p>
            <a:pPr>
              <a:buSzPts val="1400"/>
            </a:pPr>
            <a:r>
              <a:rPr lang="ru-RU" sz="3600" dirty="0" smtClean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	«</a:t>
            </a:r>
            <a:r>
              <a:rPr lang="ru-RU" sz="36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Инженерные классы» </a:t>
            </a:r>
            <a:r>
              <a:rPr lang="ru-RU" sz="3600" dirty="0" smtClean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	судостроительного </a:t>
            </a:r>
            <a:r>
              <a:rPr lang="ru-RU" sz="36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профиля </a:t>
            </a:r>
          </a:p>
          <a:p>
            <a:pPr>
              <a:buSzPts val="1400"/>
            </a:pPr>
            <a:endParaRPr sz="3600" dirty="0"/>
          </a:p>
        </p:txBody>
      </p:sp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5450889" y="3316394"/>
            <a:ext cx="3212056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algn="r"/>
            <a:r>
              <a:rPr lang="ru-RU" sz="18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МБОУ </a:t>
            </a:r>
            <a:r>
              <a:rPr lang="ru-RU" sz="18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«СОШ № 4 г. Тосно», </a:t>
            </a:r>
            <a:br>
              <a:rPr lang="ru-RU" sz="18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</a:br>
            <a:r>
              <a:rPr lang="ru-RU" sz="18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Ленинградская область</a:t>
            </a:r>
            <a:br>
              <a:rPr lang="ru-RU" sz="1800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</a:br>
            <a:endParaRPr sz="1800" dirty="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154" y="695510"/>
            <a:ext cx="1680949" cy="168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09565" y="4287916"/>
            <a:ext cx="1651247" cy="369332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2024 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2" name="Google Shape;72;g25f6b18ee1c_3_42"/>
          <p:cNvSpPr txBox="1"/>
          <p:nvPr/>
        </p:nvSpPr>
        <p:spPr>
          <a:xfrm>
            <a:off x="557675" y="1262250"/>
            <a:ext cx="8162400" cy="2554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pPr>
              <a:lnSpc>
                <a:spcPct val="115000"/>
              </a:lnSpc>
            </a:pPr>
            <a:endParaRPr sz="400" b="1" dirty="0">
              <a:solidFill>
                <a:srgbClr val="0072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Центр информационных технологий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10</a:t>
            </a:fld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FB2B645-ACFE-8B78-B6B7-05296A0D8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32" y="890406"/>
            <a:ext cx="3677076" cy="21775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0D72B09-C974-3941-D132-735C7EE52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62" y="2130353"/>
            <a:ext cx="2139709" cy="28589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E1FA144-4848-95AC-6E21-320A8DB891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80" y="2130353"/>
            <a:ext cx="2138998" cy="28589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DDC1A63-4F63-EF68-04DF-6E38DE2EB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88" y="890405"/>
            <a:ext cx="2306358" cy="298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8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2" name="Google Shape;72;g25f6b18ee1c_3_42"/>
          <p:cNvSpPr txBox="1"/>
          <p:nvPr/>
        </p:nvSpPr>
        <p:spPr>
          <a:xfrm>
            <a:off x="557675" y="1262250"/>
            <a:ext cx="8162400" cy="2554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pPr>
              <a:lnSpc>
                <a:spcPct val="115000"/>
              </a:lnSpc>
            </a:pPr>
            <a:endParaRPr sz="400" b="1" dirty="0">
              <a:solidFill>
                <a:srgbClr val="0072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Центр координации Инженерных классов </a:t>
            </a:r>
            <a:r>
              <a:rPr lang="ru-RU" sz="2000" b="1" dirty="0" err="1">
                <a:solidFill>
                  <a:schemeClr val="lt1"/>
                </a:solidFill>
              </a:rPr>
              <a:t>СПбГМТУ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11</a:t>
            </a:fld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" y="905418"/>
            <a:ext cx="3879244" cy="179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29" y="762000"/>
            <a:ext cx="1704311" cy="36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73" y="2364188"/>
            <a:ext cx="3705132" cy="171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9585"/>
            <a:ext cx="3289918" cy="18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6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9" tIns="91269" rIns="91269" bIns="91269" anchor="t" anchorCtr="0">
            <a:spAutoFit/>
          </a:bodyPr>
          <a:lstStyle/>
          <a:p>
            <a:pPr defTabSz="912668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1" y="-4169"/>
            <a:ext cx="9170334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269" tIns="91269" rIns="91269" bIns="91269" anchor="ctr" anchorCtr="0">
            <a:noAutofit/>
          </a:bodyPr>
          <a:lstStyle/>
          <a:p>
            <a:pPr algn="ctr" defTabSz="912668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Занятия на базе Центра координации Инженерных классов </a:t>
            </a:r>
            <a:br>
              <a:rPr lang="ru-RU" sz="2000" b="1" dirty="0">
                <a:solidFill>
                  <a:srgbClr val="FFFFFF"/>
                </a:solidFill>
                <a:ea typeface="+mn-ea"/>
              </a:rPr>
            </a:br>
            <a:r>
              <a:rPr lang="ru-RU" sz="2000" b="1" dirty="0" err="1">
                <a:solidFill>
                  <a:srgbClr val="FFFFFF"/>
                </a:solidFill>
                <a:ea typeface="+mn-ea"/>
              </a:rPr>
              <a:t>СПбГМТУ</a:t>
            </a:r>
            <a:endParaRPr lang="ru-RU" sz="2000" b="1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39" y="114359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804" y="30176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69" tIns="91269" rIns="91269" bIns="91269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12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5" y="1272345"/>
            <a:ext cx="2322813" cy="309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3" y="978243"/>
            <a:ext cx="2553677" cy="245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02" y="794716"/>
            <a:ext cx="3404232" cy="28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140" y="3788307"/>
            <a:ext cx="2997582" cy="461665"/>
          </a:xfrm>
          <a:prstGeom prst="rect">
            <a:avLst/>
          </a:prstGeom>
          <a:noFill/>
        </p:spPr>
        <p:txBody>
          <a:bodyPr wrap="square" lIns="91284" tIns="45642" rIns="91284" bIns="45642" rtlCol="0">
            <a:spAutoFit/>
          </a:bodyPr>
          <a:lstStyle/>
          <a:p>
            <a:pPr defTabSz="912668"/>
            <a:r>
              <a:rPr lang="ru-RU" sz="2400" dirty="0">
                <a:ea typeface="+mn-ea"/>
              </a:rPr>
              <a:t>Оптика лазеров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47" y="2709081"/>
            <a:ext cx="2086760" cy="228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13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5" tIns="91285" rIns="91285" bIns="91285" anchor="t" anchorCtr="0">
            <a:spAutoFit/>
          </a:bodyPr>
          <a:lstStyle/>
          <a:p>
            <a:pPr defTabSz="912848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285" tIns="91285" rIns="91285" bIns="91285" anchor="ctr" anchorCtr="0">
            <a:noAutofit/>
          </a:bodyPr>
          <a:lstStyle/>
          <a:p>
            <a:pPr algn="ctr" defTabSz="912848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Занятия на базе Центра координации Инженерных классов </a:t>
            </a:r>
            <a:br>
              <a:rPr lang="ru-RU" sz="2000" b="1" dirty="0">
                <a:solidFill>
                  <a:srgbClr val="FFFFFF"/>
                </a:solidFill>
                <a:ea typeface="+mn-ea"/>
              </a:rPr>
            </a:br>
            <a:r>
              <a:rPr lang="ru-RU" sz="2000" b="1" dirty="0" err="1">
                <a:solidFill>
                  <a:srgbClr val="FFFFFF"/>
                </a:solidFill>
                <a:ea typeface="+mn-ea"/>
              </a:rPr>
              <a:t>СПбГМТУ</a:t>
            </a:r>
            <a:endParaRPr lang="ru-RU" sz="2000" b="1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31" y="114351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5" tIns="91285" rIns="91285" bIns="91285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13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4" y="1300991"/>
            <a:ext cx="2653313" cy="198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89" y="2845507"/>
            <a:ext cx="2444480" cy="182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42" y="3286630"/>
            <a:ext cx="2776189" cy="1200329"/>
          </a:xfrm>
          <a:prstGeom prst="rect">
            <a:avLst/>
          </a:prstGeom>
          <a:noFill/>
        </p:spPr>
        <p:txBody>
          <a:bodyPr wrap="square" lIns="91300" tIns="45650" rIns="91300" bIns="45650" rtlCol="0">
            <a:spAutoFit/>
          </a:bodyPr>
          <a:lstStyle/>
          <a:p>
            <a:pPr defTabSz="912848"/>
            <a:r>
              <a:rPr lang="ru-RU" sz="2400" dirty="0">
                <a:ea typeface="+mn-ea"/>
              </a:rPr>
              <a:t>Компьютерное моделирование и проектирование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1" y="718432"/>
            <a:ext cx="1709904" cy="23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92977" y="3570054"/>
            <a:ext cx="2581633" cy="1200329"/>
          </a:xfrm>
          <a:prstGeom prst="rect">
            <a:avLst/>
          </a:prstGeom>
        </p:spPr>
        <p:txBody>
          <a:bodyPr wrap="square" lIns="91300" tIns="45650" rIns="91300" bIns="45650">
            <a:spAutoFit/>
          </a:bodyPr>
          <a:lstStyle/>
          <a:p>
            <a:pPr defTabSz="912848"/>
            <a:r>
              <a:rPr lang="ru-RU" sz="2400" dirty="0">
                <a:ea typeface="+mn-ea"/>
              </a:rPr>
              <a:t>Морская робототехника и судомоделизм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73" y="840637"/>
            <a:ext cx="2326697" cy="174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71" y="1441975"/>
            <a:ext cx="1597389" cy="212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09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«Фабрика процессов»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14</a:t>
            </a:fld>
            <a:endParaRPr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3" y="954295"/>
            <a:ext cx="3649148" cy="274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sun9-8.userapi.com/impg/gQrY8iIHyTEG8mLqoTdsSxa3fRJZJ6zmg57I6g/W455D8LTQMY.jpg?size=810x1080&amp;quality=95&amp;sign=4462e82c8a22114b22f139ed241b630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04" y="954260"/>
            <a:ext cx="2673320" cy="356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27.userapi.com/impg/t-ebA2tjliRrxY_mkgc9616gkqBSXrL8cKqTSg/ljlAaekmEyY.jpg?size=1280x960&amp;quality=95&amp;sign=6f624ba70ab367f39ad272f8ffcd674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32" y="2690968"/>
            <a:ext cx="3131502" cy="23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66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Музей </a:t>
            </a:r>
            <a:r>
              <a:rPr lang="ru-RU" sz="2000" b="1" dirty="0" err="1">
                <a:solidFill>
                  <a:schemeClr val="lt1"/>
                </a:solidFill>
              </a:rPr>
              <a:t>СПбГМТУ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15</a:t>
            </a:fld>
            <a:endParaRPr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" y="819347"/>
            <a:ext cx="1430862" cy="309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17" y="1431219"/>
            <a:ext cx="2169950" cy="28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69" y="785404"/>
            <a:ext cx="4531869" cy="20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76" y="3100709"/>
            <a:ext cx="4130615" cy="190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287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5" tIns="91315" rIns="91315" bIns="91315" anchor="t" anchorCtr="0">
            <a:spAutoFit/>
          </a:bodyPr>
          <a:lstStyle/>
          <a:p>
            <a:pPr defTabSz="913185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15" tIns="91315" rIns="91315" bIns="91315" anchor="ctr" anchorCtr="0">
            <a:noAutofit/>
          </a:bodyPr>
          <a:lstStyle/>
          <a:p>
            <a:pPr algn="ctr" defTabSz="913185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Научно-образовательная лаборатория </a:t>
            </a:r>
          </a:p>
          <a:p>
            <a:pPr algn="ctr" defTabSz="913185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передовой инженерной школы по судостроению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16" y="11433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15" tIns="91315" rIns="91315" bIns="91315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16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4" y="873210"/>
            <a:ext cx="1923103" cy="258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07" y="762000"/>
            <a:ext cx="3628127" cy="27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97" y="1454905"/>
            <a:ext cx="2669059" cy="36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642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Музей Центра технологии </a:t>
            </a:r>
          </a:p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судостроения и судоремонта (ЦТСС)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17</a:t>
            </a:fld>
            <a:endParaRPr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6" y="929365"/>
            <a:ext cx="35544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13" y="1708236"/>
            <a:ext cx="3816350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64" y="2323018"/>
            <a:ext cx="35544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400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Институт лазерных и сварочных технологий (ИЛИСТ)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18</a:t>
            </a:fld>
            <a:endParaRPr/>
          </a:p>
        </p:txBody>
      </p:sp>
      <p:pic>
        <p:nvPicPr>
          <p:cNvPr id="8" name="Picture 4" descr="https://sun9-31.userapi.com/impg/MxhW0nVOqYl1e6Ym82hLgzxxG2-brkWupn_EIg/RUAqVOzG-UM.jpg?size=960x1280&amp;quality=95&amp;sign=1822f1a95d2d297a31763021a8f6b86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" y="885023"/>
            <a:ext cx="2284552" cy="304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un9-18.userapi.com/impg/MvTN5CsrrcmflSCAsYv3JWV3214xc4zDL4FDpw/HsP59TAltEA.jpg?size=2560x1920&amp;quality=95&amp;sign=5a726b842976c9824c2292df6c9fcb7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87" y="762000"/>
            <a:ext cx="3317215" cy="24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31" y="2662539"/>
            <a:ext cx="2976368" cy="223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45" y="2408058"/>
            <a:ext cx="3317215" cy="248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950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Учебно-тренировочный комплекс </a:t>
            </a:r>
            <a:br>
              <a:rPr lang="ru-RU" sz="2000" b="1" dirty="0">
                <a:solidFill>
                  <a:schemeClr val="lt1"/>
                </a:solidFill>
              </a:rPr>
            </a:br>
            <a:r>
              <a:rPr lang="ru-RU" sz="2000" b="1" dirty="0">
                <a:solidFill>
                  <a:schemeClr val="lt1"/>
                </a:solidFill>
              </a:rPr>
              <a:t>на базе </a:t>
            </a:r>
            <a:r>
              <a:rPr lang="ru-RU" sz="2000" b="1" dirty="0" err="1">
                <a:solidFill>
                  <a:schemeClr val="lt1"/>
                </a:solidFill>
              </a:rPr>
              <a:t>СПбМГТУ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19</a:t>
            </a:fld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" y="858580"/>
            <a:ext cx="2400453" cy="319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92" y="1518049"/>
            <a:ext cx="2399904" cy="320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96" y="2075086"/>
            <a:ext cx="3828120" cy="287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53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2" name="Google Shape;72;g25f6b18ee1c_3_42"/>
          <p:cNvSpPr txBox="1"/>
          <p:nvPr/>
        </p:nvSpPr>
        <p:spPr>
          <a:xfrm>
            <a:off x="557675" y="1262250"/>
            <a:ext cx="8162400" cy="274841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pPr>
              <a:lnSpc>
                <a:spcPct val="115000"/>
              </a:lnSpc>
            </a:pPr>
            <a:endParaRPr sz="400" b="1" dirty="0">
              <a:solidFill>
                <a:srgbClr val="00729C"/>
              </a:solidFill>
              <a:latin typeface="Exo 2"/>
              <a:ea typeface="Exo 2"/>
              <a:cs typeface="Exo 2"/>
              <a:sym typeface="Exo 2"/>
            </a:endParaRPr>
          </a:p>
          <a:p>
            <a:r>
              <a:rPr lang="ru-RU" sz="1800" b="1" dirty="0"/>
              <a:t>Цели Проекта: </a:t>
            </a:r>
          </a:p>
          <a:p>
            <a:pPr marL="285505" indent="-285505">
              <a:buFont typeface="Arial" panose="020B0604020202020204" pitchFamily="34" charset="0"/>
              <a:buChar char="•"/>
            </a:pPr>
            <a:r>
              <a:rPr lang="ru-RU" sz="1800" dirty="0"/>
              <a:t>Развитие </a:t>
            </a:r>
            <a:r>
              <a:rPr lang="ru-RU" sz="1800" dirty="0" err="1"/>
              <a:t>предпрофильных</a:t>
            </a:r>
            <a:r>
              <a:rPr lang="ru-RU" sz="1800" dirty="0"/>
              <a:t> и профильных классов, реализующих технологический профиль инженерной направленности.</a:t>
            </a:r>
          </a:p>
          <a:p>
            <a:pPr marL="285505" indent="-285505">
              <a:buFont typeface="Arial" panose="020B0604020202020204" pitchFamily="34" charset="0"/>
              <a:buChar char="•"/>
            </a:pPr>
            <a:r>
              <a:rPr lang="ru-RU" sz="1800" dirty="0"/>
              <a:t>Создание качественной модели профильного обучения, которая подготовит школьников к освоению будущей профессии по инженерным специальностям.</a:t>
            </a:r>
          </a:p>
          <a:p>
            <a:pPr marL="285505" indent="-285505">
              <a:buFont typeface="Arial" panose="020B0604020202020204" pitchFamily="34" charset="0"/>
              <a:buChar char="•"/>
            </a:pPr>
            <a:r>
              <a:rPr lang="ru-RU" sz="1800" dirty="0"/>
              <a:t>Формирование контингента абитуриентов для высших учебных заведений технического профиля.</a:t>
            </a:r>
          </a:p>
          <a:p>
            <a:pPr marL="285505" indent="-285505">
              <a:buFont typeface="Arial" panose="020B0604020202020204" pitchFamily="34" charset="0"/>
              <a:buChar char="•"/>
            </a:pPr>
            <a:r>
              <a:rPr lang="ru-RU" sz="1800" dirty="0"/>
              <a:t>Привлечение школьников к научно-исследовательской работе.</a:t>
            </a: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Проект «Инженерные классы»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Экскурсия в музей «Адмиралтейских верфей»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20</a:t>
            </a:fld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DA0651-90F3-6D92-9AE2-92EF23783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" y="814396"/>
            <a:ext cx="2468454" cy="3291272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76" y="814394"/>
            <a:ext cx="2867424" cy="215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14" y="1948786"/>
            <a:ext cx="2715728" cy="203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8FBE554-8DD0-6E92-04A8-2FCC9141C5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55" y="2889743"/>
            <a:ext cx="2913999" cy="21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74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9" tIns="91339" rIns="91339" bIns="91339" anchor="t" anchorCtr="0">
            <a:spAutoFit/>
          </a:bodyPr>
          <a:lstStyle/>
          <a:p>
            <a:pPr defTabSz="913455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39" tIns="91339" rIns="91339" bIns="91339" anchor="ctr" anchorCtr="0">
            <a:noAutofit/>
          </a:bodyPr>
          <a:lstStyle/>
          <a:p>
            <a:pPr algn="ctr" defTabSz="913455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Научно-практическая конференция</a:t>
            </a:r>
          </a:p>
          <a:p>
            <a:pPr algn="ctr" defTabSz="913455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 всероссийского фестиваля «Наука 0+»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04" y="114324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9" tIns="91339" rIns="91339" bIns="91339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21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89" y="1295806"/>
            <a:ext cx="4923372" cy="335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4" y="830752"/>
            <a:ext cx="5438642" cy="227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2" y="3228074"/>
            <a:ext cx="3431722" cy="186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870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Олимпиада «Морское наследие»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22</a:t>
            </a:fld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69" y="909840"/>
            <a:ext cx="4834895" cy="192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87" y="909810"/>
            <a:ext cx="2766342" cy="398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87" y="3705227"/>
            <a:ext cx="49022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4" y="1919846"/>
            <a:ext cx="49752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871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7" tIns="91367" rIns="91367" bIns="91367" anchor="t" anchorCtr="0">
            <a:spAutoFit/>
          </a:bodyPr>
          <a:lstStyle/>
          <a:p>
            <a:pPr defTabSz="913770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67" tIns="91367" rIns="91367" bIns="91367" anchor="ctr" anchorCtr="0">
            <a:noAutofit/>
          </a:bodyPr>
          <a:lstStyle/>
          <a:p>
            <a:pPr algn="ctr" defTabSz="913770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Инженерные соревнования между школами-участниками </a:t>
            </a:r>
          </a:p>
          <a:p>
            <a:pPr algn="ctr" defTabSz="913770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проекта «Инженерные классы»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0" y="114310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7" tIns="91367" rIns="91367" bIns="91367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23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08" y="757831"/>
            <a:ext cx="2750934" cy="17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92" y="3667669"/>
            <a:ext cx="4871845" cy="139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7" y="872003"/>
            <a:ext cx="4446469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22" y="1631504"/>
            <a:ext cx="3952966" cy="205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141" y="3904453"/>
            <a:ext cx="3719288" cy="369332"/>
          </a:xfrm>
          <a:prstGeom prst="rect">
            <a:avLst/>
          </a:prstGeom>
        </p:spPr>
        <p:txBody>
          <a:bodyPr wrap="none" lIns="91382" tIns="45691" rIns="91382" bIns="45691">
            <a:spAutoFit/>
          </a:bodyPr>
          <a:lstStyle/>
          <a:p>
            <a:pPr defTabSz="913770"/>
            <a:r>
              <a:rPr lang="ru-RU" sz="1800" dirty="0">
                <a:ea typeface="+mn-ea"/>
              </a:rPr>
              <a:t>42 школы из 12 регионов страны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917" y="4286585"/>
            <a:ext cx="2941831" cy="646331"/>
          </a:xfrm>
          <a:prstGeom prst="rect">
            <a:avLst/>
          </a:prstGeom>
          <a:noFill/>
        </p:spPr>
        <p:txBody>
          <a:bodyPr wrap="none" lIns="91382" tIns="45691" rIns="91382" bIns="45691" rtlCol="0">
            <a:spAutoFit/>
          </a:bodyPr>
          <a:lstStyle/>
          <a:p>
            <a:pPr defTabSz="913770"/>
            <a:r>
              <a:rPr lang="ru-RU" sz="1800" b="1" dirty="0">
                <a:solidFill>
                  <a:srgbClr val="FF0000"/>
                </a:solidFill>
                <a:ea typeface="+mn-ea"/>
              </a:rPr>
              <a:t>Лучшие</a:t>
            </a:r>
            <a:r>
              <a:rPr lang="ru-RU" sz="1800" dirty="0">
                <a:ea typeface="+mn-ea"/>
              </a:rPr>
              <a:t> среди команд </a:t>
            </a:r>
          </a:p>
          <a:p>
            <a:pPr defTabSz="913770"/>
            <a:r>
              <a:rPr lang="ru-RU" sz="1800" b="1" dirty="0">
                <a:ea typeface="+mn-ea"/>
              </a:rPr>
              <a:t>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558408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Интерактивная программа </a:t>
            </a:r>
            <a:r>
              <a:rPr lang="ru-RU" sz="2000" b="1" dirty="0" err="1">
                <a:solidFill>
                  <a:schemeClr val="lt1"/>
                </a:solidFill>
              </a:rPr>
              <a:t>СПбГМТУ</a:t>
            </a:r>
            <a:r>
              <a:rPr lang="ru-RU" sz="2000" b="1" dirty="0">
                <a:solidFill>
                  <a:schemeClr val="lt1"/>
                </a:solidFill>
              </a:rPr>
              <a:t> </a:t>
            </a:r>
          </a:p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«День Университета»: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24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70174" y="979635"/>
            <a:ext cx="3982877" cy="4247317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marL="285505" indent="-285505" defTabSz="913613">
              <a:buClrTx/>
              <a:buFont typeface="Wingdings" panose="05000000000000000000" pitchFamily="2" charset="2"/>
              <a:buChar char="q"/>
              <a:defRPr/>
            </a:pP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деловая игра "Фабрика процессов";</a:t>
            </a:r>
          </a:p>
          <a:p>
            <a:pPr marL="285505" indent="-285505" defTabSz="913613">
              <a:buClrTx/>
              <a:buFont typeface="Wingdings" panose="05000000000000000000" pitchFamily="2" charset="2"/>
              <a:buChar char="q"/>
              <a:defRPr/>
            </a:pP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интеллектуальная игра "Морское путешествие";</a:t>
            </a:r>
          </a:p>
          <a:p>
            <a:pPr marL="285505" indent="-285505" defTabSz="913613">
              <a:buClrTx/>
              <a:buFont typeface="Wingdings" panose="05000000000000000000" pitchFamily="2" charset="2"/>
              <a:buChar char="q"/>
              <a:defRPr/>
            </a:pP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урок финансовой грамотности;</a:t>
            </a:r>
          </a:p>
          <a:p>
            <a:pPr marL="285505" indent="-285505" defTabSz="913613">
              <a:buClrTx/>
              <a:buFont typeface="Wingdings" panose="05000000000000000000" pitchFamily="2" charset="2"/>
              <a:buChar char="q"/>
              <a:defRPr/>
            </a:pPr>
            <a:r>
              <a:rPr lang="ru-RU" sz="1800" kern="1200" dirty="0" err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профориентационная</a:t>
            </a: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 игра "Судостроение России - будущее России";</a:t>
            </a:r>
          </a:p>
          <a:p>
            <a:pPr marL="285505" indent="-285505" defTabSz="913613">
              <a:buClrTx/>
              <a:buFont typeface="Wingdings" panose="05000000000000000000" pitchFamily="2" charset="2"/>
              <a:buChar char="q"/>
              <a:defRPr/>
            </a:pP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урок воинской славы "Атака века";</a:t>
            </a:r>
          </a:p>
          <a:p>
            <a:pPr marL="285505" indent="-285505" defTabSz="913613">
              <a:buClrTx/>
              <a:buFont typeface="Wingdings" panose="05000000000000000000" pitchFamily="2" charset="2"/>
              <a:buChar char="q"/>
              <a:defRPr/>
            </a:pPr>
            <a:r>
              <a:rPr lang="ru-RU" sz="1800" kern="1200" dirty="0" err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профориентационное</a:t>
            </a: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 занятие "Как стать студентом?";</a:t>
            </a:r>
          </a:p>
          <a:p>
            <a:pPr marL="285505" indent="-285505" defTabSz="913613">
              <a:buClrTx/>
              <a:buFont typeface="Wingdings" panose="05000000000000000000" pitchFamily="2" charset="2"/>
              <a:buChar char="q"/>
              <a:defRPr/>
            </a:pP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творческая перемена (</a:t>
            </a:r>
            <a:r>
              <a:rPr lang="ru-RU" sz="1800" kern="1200" dirty="0" err="1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флешмоб</a:t>
            </a:r>
            <a:r>
              <a:rPr lang="ru-RU" sz="18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), концерт и многое другое</a:t>
            </a:r>
            <a:endParaRPr lang="ru-RU" sz="180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52408C3-C34E-7C3B-25F6-36C7C0EF3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06" y="762002"/>
            <a:ext cx="2223407" cy="296454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86" y="1196019"/>
            <a:ext cx="2429207" cy="324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43" y="1774654"/>
            <a:ext cx="2414181" cy="321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947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 err="1">
                <a:solidFill>
                  <a:schemeClr val="lt1"/>
                </a:solidFill>
              </a:rPr>
              <a:t>Профориентационные</a:t>
            </a:r>
            <a:r>
              <a:rPr lang="ru-RU" sz="2000" b="1" dirty="0">
                <a:solidFill>
                  <a:schemeClr val="lt1"/>
                </a:solidFill>
              </a:rPr>
              <a:t> мероприятия </a:t>
            </a:r>
            <a:r>
              <a:rPr lang="ru-RU" sz="2000" b="1" dirty="0" err="1">
                <a:solidFill>
                  <a:schemeClr val="lt1"/>
                </a:solidFill>
              </a:rPr>
              <a:t>СПбГМТУ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25</a:t>
            </a:fld>
            <a:endParaRPr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18" y="762001"/>
            <a:ext cx="4005817" cy="217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90" y="1963440"/>
            <a:ext cx="2304173" cy="307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47" y="795339"/>
            <a:ext cx="2247012" cy="299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174" y="3009382"/>
            <a:ext cx="3923921" cy="1938992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marL="342587" indent="-342587">
              <a:buClrTx/>
              <a:buFontTx/>
              <a:buChar char="-"/>
            </a:pPr>
            <a:r>
              <a:rPr 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перспективы поступления в ВУЗ </a:t>
            </a:r>
          </a:p>
          <a:p>
            <a:pPr>
              <a:buClrTx/>
              <a:buFontTx/>
              <a:buNone/>
            </a:pPr>
            <a:r>
              <a:rPr 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(10-11 </a:t>
            </a:r>
            <a:r>
              <a:rPr 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</a:t>
            </a:r>
            <a:r>
              <a:rPr 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>
              <a:buClrTx/>
              <a:buFontTx/>
              <a:buNone/>
            </a:pPr>
            <a:r>
              <a:rPr 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игра «Судостроение - будущее России» (9 </a:t>
            </a:r>
            <a:r>
              <a:rPr 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</a:t>
            </a:r>
            <a:r>
              <a:rPr 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ru-RU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88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Профориентация 9-классников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26</a:t>
            </a:fld>
            <a:endParaRPr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7" y="894911"/>
            <a:ext cx="3698686" cy="23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42" y="1548347"/>
            <a:ext cx="3600979" cy="230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27" y="2680514"/>
            <a:ext cx="3677073" cy="22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7606" y="905734"/>
            <a:ext cx="2791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3289">
              <a:buClrTx/>
            </a:pPr>
            <a:r>
              <a:rPr lang="ru-RU" sz="2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«</a:t>
            </a:r>
            <a:r>
              <a:rPr lang="ru-RU" sz="2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Винета</a:t>
            </a:r>
            <a:r>
              <a:rPr lang="ru-RU" sz="2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lang="ru-RU" sz="28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595" y="3622075"/>
            <a:ext cx="2683427" cy="461665"/>
          </a:xfrm>
          <a:prstGeom prst="rect">
            <a:avLst/>
          </a:prstGeom>
          <a:noFill/>
        </p:spPr>
        <p:txBody>
          <a:bodyPr wrap="none" lIns="91342" tIns="45718" rIns="91342" bIns="45718" rtlCol="0">
            <a:spAutoFit/>
          </a:bodyPr>
          <a:lstStyle/>
          <a:p>
            <a:pPr defTabSz="913289">
              <a:buClrTx/>
              <a:buFontTx/>
              <a:buNone/>
            </a:pP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главный инженер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86308" y="4133010"/>
            <a:ext cx="3639907" cy="830997"/>
          </a:xfrm>
          <a:prstGeom prst="rect">
            <a:avLst/>
          </a:prstGeom>
          <a:noFill/>
        </p:spPr>
        <p:txBody>
          <a:bodyPr wrap="none" lIns="91342" tIns="45718" rIns="91342" bIns="45718" rtlCol="0">
            <a:spAutoFit/>
          </a:bodyPr>
          <a:lstStyle/>
          <a:p>
            <a:pPr defTabSz="913289">
              <a:buClrTx/>
              <a:buFontTx/>
              <a:buNone/>
            </a:pP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директора </a:t>
            </a:r>
          </a:p>
          <a:p>
            <a:pPr defTabSz="913289">
              <a:buClrTx/>
              <a:buFontTx/>
              <a:buNone/>
            </a:pP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качеству</a:t>
            </a:r>
            <a:endParaRPr lang="ru-RU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34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Экскурсии на </a:t>
            </a:r>
            <a:r>
              <a:rPr lang="ru-RU" sz="2000" b="1" dirty="0" smtClean="0">
                <a:solidFill>
                  <a:schemeClr val="lt1"/>
                </a:solidFill>
              </a:rPr>
              <a:t>машиностроительное </a:t>
            </a:r>
          </a:p>
          <a:p>
            <a:pPr lvl="0" algn="ctr">
              <a:buSzPts val="1400"/>
            </a:pPr>
            <a:r>
              <a:rPr lang="ru-RU" sz="2000" b="1" dirty="0" smtClean="0">
                <a:solidFill>
                  <a:schemeClr val="lt1"/>
                </a:solidFill>
              </a:rPr>
              <a:t>производство </a:t>
            </a:r>
            <a:r>
              <a:rPr lang="ru-RU" sz="2000" b="1" dirty="0">
                <a:solidFill>
                  <a:schemeClr val="lt1"/>
                </a:solidFill>
              </a:rPr>
              <a:t>«</a:t>
            </a:r>
            <a:r>
              <a:rPr lang="ru-RU" sz="2000" b="1" dirty="0" err="1">
                <a:solidFill>
                  <a:schemeClr val="lt1"/>
                </a:solidFill>
              </a:rPr>
              <a:t>Винета</a:t>
            </a:r>
            <a:r>
              <a:rPr lang="ru-RU" sz="2000" b="1" dirty="0">
                <a:solidFill>
                  <a:schemeClr val="lt1"/>
                </a:solidFill>
              </a:rPr>
              <a:t>»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27</a:t>
            </a:fld>
            <a:endParaRPr/>
          </a:p>
        </p:txBody>
      </p:sp>
      <p:pic>
        <p:nvPicPr>
          <p:cNvPr id="10" name="Picture 8" descr="https://sun9-4.userapi.com/impg/HJZxYlQ-o15YCrO7zpyuavEP4hE8dEDHJG5ZVQ/oRfBhEtxoHU.jpg?size=458x604&amp;quality=95&amp;sign=40558989d1d529c977af59aecbe2fe94&amp;c_uniq_tag=2RSbYEHn1jHHeH9Is-4OTa9ckUHYgTKs0mqz4C3qK9c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6" y="762000"/>
            <a:ext cx="1960112" cy="25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53.userapi.com/impg/dqlm74ALKf_QHzDBqO5YQqrGcaG2uwrF0S6U3w/DlzV-0ciAEY.jpg?size=1280x589&amp;quality=95&amp;sign=9c8cd3ad2d04613b15104330a6e3a7d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84" y="757832"/>
            <a:ext cx="3864695" cy="17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2.userapi.com/impg/UHtJ1GJWpSWecS1IHWg111SyAQLj1LLtG2Nf0Q/986HPXSGZrA.jpg?size=604x278&amp;quality=95&amp;sign=ef7fb626b97ed642938c2757ba1b307f&amp;c_uniq_tag=MuEheQoF_ZpD0goB5KYfpiajsPzpokzADFYl40XZkuM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06" y="2761939"/>
            <a:ext cx="3856924" cy="18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1.userapi.com/impg/sHUyG-IW5y9smzHJ0cDyWg7bNWgXLuf7QcoOYA/X6Yfe26Mo-w.jpg?size=810x1080&amp;quality=95&amp;sign=7254b25de7286224484d6266dad63fa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4" y="1982099"/>
            <a:ext cx="2047278" cy="272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40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Экскурсии на </a:t>
            </a:r>
            <a:r>
              <a:rPr lang="ru-RU" sz="2000" b="1" dirty="0" smtClean="0">
                <a:solidFill>
                  <a:schemeClr val="lt1"/>
                </a:solidFill>
              </a:rPr>
              <a:t>машиностроительное </a:t>
            </a:r>
          </a:p>
          <a:p>
            <a:pPr lvl="0" algn="ctr">
              <a:buSzPts val="1400"/>
            </a:pPr>
            <a:r>
              <a:rPr lang="ru-RU" sz="2000" b="1" dirty="0" smtClean="0">
                <a:solidFill>
                  <a:schemeClr val="lt1"/>
                </a:solidFill>
              </a:rPr>
              <a:t>производство </a:t>
            </a:r>
            <a:r>
              <a:rPr lang="ru-RU" sz="2000" b="1" dirty="0">
                <a:solidFill>
                  <a:schemeClr val="lt1"/>
                </a:solidFill>
              </a:rPr>
              <a:t>«</a:t>
            </a:r>
            <a:r>
              <a:rPr lang="ru-RU" sz="2000" b="1" dirty="0" err="1">
                <a:solidFill>
                  <a:schemeClr val="lt1"/>
                </a:solidFill>
              </a:rPr>
              <a:t>Винета</a:t>
            </a:r>
            <a:r>
              <a:rPr lang="ru-RU" sz="2000" b="1" dirty="0">
                <a:solidFill>
                  <a:schemeClr val="lt1"/>
                </a:solidFill>
              </a:rPr>
              <a:t>»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28</a:t>
            </a:fld>
            <a:endParaRPr/>
          </a:p>
        </p:txBody>
      </p:sp>
      <p:pic>
        <p:nvPicPr>
          <p:cNvPr id="14" name="Picture 2" descr="https://sun9-41.userapi.com/impg/H0-OzVDp_7sX4saYEPVBcP4s_ZiTP5sJh_4Ecw/SWSwOKyq8u4.jpg?size=2560x1920&amp;quality=95&amp;sign=77e9849cc9196713b2c8c4bad2a4ff2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" y="924596"/>
            <a:ext cx="3161331" cy="19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3.userapi.com/impg/bIg12VWugjVeomEFCQEm1SSItLR-dsW3UwX7TA/Bm4JGSj5Vbs.jpg?size=2560x1920&amp;quality=95&amp;sign=59301b89697343c67b45d60ef93a886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14" y="2033186"/>
            <a:ext cx="3036164" cy="19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sun9-40.userapi.com/impg/hbzyq6S2137mem7Ar7Ybqf5vmy50dkqfk2xwhA/XMg0r25ZgMg.jpg?size=2560x1920&amp;quality=95&amp;sign=2b62598dfc2bf78aa6812de548e1681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32" y="2904075"/>
            <a:ext cx="3087541" cy="197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77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Подготовка к участию в </a:t>
            </a:r>
          </a:p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шлюпочной регате "Вёсла на воду!" 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29</a:t>
            </a:fld>
            <a:endParaRPr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" y="875615"/>
            <a:ext cx="33655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045" y="757833"/>
            <a:ext cx="3127375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89" y="2426059"/>
            <a:ext cx="2999904" cy="224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89" y="3105743"/>
            <a:ext cx="2450000" cy="195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12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2" name="Google Shape;72;g25f6b18ee1c_3_42"/>
          <p:cNvSpPr txBox="1"/>
          <p:nvPr/>
        </p:nvSpPr>
        <p:spPr>
          <a:xfrm>
            <a:off x="557675" y="1262250"/>
            <a:ext cx="8162400" cy="2471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pPr>
              <a:lnSpc>
                <a:spcPct val="115000"/>
              </a:lnSpc>
            </a:pPr>
            <a:endParaRPr sz="400" b="1" dirty="0">
              <a:solidFill>
                <a:srgbClr val="00729C"/>
              </a:solidFill>
              <a:latin typeface="Exo 2"/>
              <a:ea typeface="Exo 2"/>
              <a:cs typeface="Exo 2"/>
              <a:sym typeface="Exo 2"/>
            </a:endParaRPr>
          </a:p>
          <a:p>
            <a:r>
              <a:rPr lang="ru-RU" sz="1800" b="1" dirty="0"/>
              <a:t>Задачи Проекта:</a:t>
            </a:r>
          </a:p>
          <a:p>
            <a:pPr marL="285179" indent="-285179">
              <a:buFont typeface="Arial" panose="020B0604020202020204" pitchFamily="34" charset="0"/>
              <a:buChar char="•"/>
            </a:pPr>
            <a:r>
              <a:rPr lang="ru-RU" sz="1800" dirty="0"/>
              <a:t>Открыть технологический профиль в 10 классе с углубленным изучением физики, математики, информатики.</a:t>
            </a:r>
          </a:p>
          <a:p>
            <a:pPr marL="285179" indent="-285179">
              <a:buFont typeface="Arial" panose="020B0604020202020204" pitchFamily="34" charset="0"/>
              <a:buChar char="•"/>
            </a:pPr>
            <a:r>
              <a:rPr lang="ru-RU" sz="1800" dirty="0"/>
              <a:t>Ввести программы дополнительного образования и внеурочной деятельности в 10-11 классах по направлению «Судостроение».</a:t>
            </a:r>
          </a:p>
          <a:p>
            <a:pPr marL="285179" indent="-285179">
              <a:buFont typeface="Arial" panose="020B0604020202020204" pitchFamily="34" charset="0"/>
              <a:buChar char="•"/>
            </a:pPr>
            <a:r>
              <a:rPr lang="ru-RU" sz="1800" dirty="0"/>
              <a:t>Создать сетевое взаимодействие с профилирующим университетом (</a:t>
            </a:r>
            <a:r>
              <a:rPr lang="ru-RU" sz="1800" dirty="0" err="1"/>
              <a:t>СПбГМТУ</a:t>
            </a:r>
            <a:r>
              <a:rPr lang="ru-RU" sz="1800" dirty="0"/>
              <a:t>) и индустриальными партнерами.</a:t>
            </a:r>
          </a:p>
          <a:p>
            <a:pPr marL="285179" indent="-285179">
              <a:buFont typeface="Arial" panose="020B0604020202020204" pitchFamily="34" charset="0"/>
              <a:buChar char="•"/>
            </a:pPr>
            <a:r>
              <a:rPr lang="ru-RU" sz="1800" dirty="0"/>
              <a:t>Создать сетевое взаимодействие с МАОУ ДО ЦИТ.</a:t>
            </a:r>
            <a:endParaRPr lang="ru-RU" sz="1800" dirty="0"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Проект «Инженерные классы»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714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sp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algn="ctr" defTabSz="914355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Шлюпочная регата «Весла на воду!»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64" y="114284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30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6C03409-17F7-D307-2443-2727BE9B9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44" y="803655"/>
            <a:ext cx="2893286" cy="19281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3973457-455D-E189-D15E-63CA9C9C85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5" y="2312506"/>
            <a:ext cx="3014457" cy="19294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C72965-4C20-CA91-CA4A-E10F86DE97F9}"/>
              </a:ext>
            </a:extLst>
          </p:cNvPr>
          <p:cNvSpPr txBox="1"/>
          <p:nvPr/>
        </p:nvSpPr>
        <p:spPr>
          <a:xfrm>
            <a:off x="70140" y="4313734"/>
            <a:ext cx="3663086" cy="646327"/>
          </a:xfrm>
          <a:prstGeom prst="rect">
            <a:avLst/>
          </a:prstGeom>
          <a:noFill/>
        </p:spPr>
        <p:txBody>
          <a:bodyPr wrap="square" lIns="91342" tIns="45718" rIns="91342" bIns="45718" rtlCol="0">
            <a:spAutoFit/>
          </a:bodyPr>
          <a:lstStyle/>
          <a:p>
            <a:pPr algn="ctr" defTabSz="913289">
              <a:buClrTx/>
              <a:buFontTx/>
              <a:buNone/>
            </a:pPr>
            <a:r>
              <a:rPr lang="ru-RU" sz="1800" b="1" kern="1200" dirty="0">
                <a:latin typeface="Franklin Gothic Book"/>
                <a:ea typeface="+mn-ea"/>
                <a:cs typeface="+mn-cs"/>
              </a:rPr>
              <a:t>Шлюпочный Парад Победы </a:t>
            </a:r>
            <a:endParaRPr lang="ru-RU" sz="1800" b="1" kern="1200" dirty="0" smtClean="0">
              <a:latin typeface="Franklin Gothic Book"/>
              <a:ea typeface="+mn-ea"/>
              <a:cs typeface="+mn-cs"/>
            </a:endParaRPr>
          </a:p>
          <a:p>
            <a:pPr algn="ctr" defTabSz="913289">
              <a:buClrTx/>
              <a:buFontTx/>
              <a:buNone/>
            </a:pPr>
            <a:r>
              <a:rPr lang="ru-RU" sz="1800" b="1" kern="1200" dirty="0" smtClean="0">
                <a:latin typeface="Franklin Gothic Book"/>
                <a:ea typeface="+mn-ea"/>
                <a:cs typeface="+mn-cs"/>
              </a:rPr>
              <a:t>на </a:t>
            </a:r>
            <a:r>
              <a:rPr lang="ru-RU" sz="1800" b="1" kern="1200" dirty="0">
                <a:latin typeface="Franklin Gothic Book"/>
                <a:ea typeface="+mn-ea"/>
                <a:cs typeface="+mn-cs"/>
              </a:rPr>
              <a:t>Неве 9 мая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240305C-E6D4-82A5-857E-821BCEDA3C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6" y="879663"/>
            <a:ext cx="3355647" cy="1544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9E3FE3F-D2F1-D2ED-852B-C3354DDC68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9653"/>
            <a:ext cx="3180629" cy="15151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BDA98DC-8B13-B5CC-1B64-A6F09EE83DA0}"/>
              </a:ext>
            </a:extLst>
          </p:cNvPr>
          <p:cNvSpPr txBox="1"/>
          <p:nvPr/>
        </p:nvSpPr>
        <p:spPr>
          <a:xfrm>
            <a:off x="4709671" y="4370183"/>
            <a:ext cx="3747366" cy="369328"/>
          </a:xfrm>
          <a:prstGeom prst="rect">
            <a:avLst/>
          </a:prstGeom>
          <a:noFill/>
        </p:spPr>
        <p:txBody>
          <a:bodyPr wrap="square" lIns="91342" tIns="45718" rIns="91342" bIns="45718" rtlCol="0">
            <a:spAutoFit/>
          </a:bodyPr>
          <a:lstStyle/>
          <a:p>
            <a:pPr defTabSz="913289">
              <a:buClrTx/>
              <a:buFontTx/>
              <a:buNone/>
            </a:pPr>
            <a:r>
              <a:rPr lang="ru-RU" sz="1800" b="1" kern="1200" dirty="0">
                <a:latin typeface="Franklin Gothic Book"/>
                <a:ea typeface="+mn-ea"/>
                <a:cs typeface="+mn-cs"/>
              </a:rPr>
              <a:t>Шлюпочная регата «Весла на воду!</a:t>
            </a:r>
            <a:r>
              <a:rPr lang="ru-RU" sz="1800" kern="1200" dirty="0">
                <a:latin typeface="Franklin Gothic Book"/>
                <a:ea typeface="+mn-ea"/>
                <a:cs typeface="+mn-cs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14384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sp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algn="ctr" defTabSz="914355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Шлюпочная регата «Весла на воду!»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64" y="114284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ctr" anchorCtr="0">
            <a:normAutofit/>
          </a:bodyPr>
          <a:lstStyle/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31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37" y="836328"/>
            <a:ext cx="3014126" cy="17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2" y="836328"/>
            <a:ext cx="4293852" cy="123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645" y="1966158"/>
            <a:ext cx="4240758" cy="165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2" y="2082228"/>
            <a:ext cx="3061245" cy="198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50" y="2722979"/>
            <a:ext cx="2616307" cy="169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65" y="4127605"/>
            <a:ext cx="6712051" cy="923330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defTabSz="914355">
              <a:buClrTx/>
            </a:pPr>
            <a:r>
              <a:rPr lang="ru-RU" sz="1800" b="1" kern="1200" dirty="0">
                <a:solidFill>
                  <a:srgbClr val="FF0000"/>
                </a:solidFill>
                <a:ea typeface="+mn-ea"/>
              </a:rPr>
              <a:t>Серебряные медали </a:t>
            </a:r>
            <a:r>
              <a:rPr lang="ru-RU" sz="1800" kern="1200" dirty="0">
                <a:solidFill>
                  <a:prstClr val="black"/>
                </a:solidFill>
                <a:ea typeface="+mn-ea"/>
              </a:rPr>
              <a:t>и </a:t>
            </a:r>
            <a:r>
              <a:rPr lang="ru-RU" sz="1800" b="1" kern="1200" dirty="0">
                <a:solidFill>
                  <a:srgbClr val="FF0000"/>
                </a:solidFill>
                <a:ea typeface="+mn-ea"/>
              </a:rPr>
              <a:t>диплом II степени </a:t>
            </a:r>
            <a:r>
              <a:rPr lang="ru-RU" sz="1800" kern="1200" dirty="0">
                <a:solidFill>
                  <a:prstClr val="black"/>
                </a:solidFill>
                <a:ea typeface="+mn-ea"/>
              </a:rPr>
              <a:t>в номинации «Юноши младшие» и по результатам рейтинга </a:t>
            </a:r>
            <a:r>
              <a:rPr lang="ru-RU" sz="1800" b="1" kern="1200" dirty="0">
                <a:solidFill>
                  <a:srgbClr val="FF0000"/>
                </a:solidFill>
                <a:ea typeface="+mn-ea"/>
              </a:rPr>
              <a:t>победители</a:t>
            </a:r>
            <a:r>
              <a:rPr lang="ru-RU" sz="1800" kern="1200" dirty="0">
                <a:solidFill>
                  <a:prstClr val="black"/>
                </a:solidFill>
                <a:ea typeface="+mn-ea"/>
              </a:rPr>
              <a:t> среди «Инженерных классов» при </a:t>
            </a:r>
            <a:r>
              <a:rPr lang="ru-RU" sz="1800" kern="1200" dirty="0" err="1">
                <a:solidFill>
                  <a:prstClr val="black"/>
                </a:solidFill>
                <a:ea typeface="+mn-ea"/>
              </a:rPr>
              <a:t>СПбГМТУ</a:t>
            </a:r>
            <a:endParaRPr lang="ru-RU" sz="1800" kern="1200" dirty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4922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Дорожная </a:t>
            </a:r>
            <a:r>
              <a:rPr lang="ru-RU" sz="2000" b="1" dirty="0" smtClean="0">
                <a:solidFill>
                  <a:schemeClr val="lt1"/>
                </a:solidFill>
              </a:rPr>
              <a:t>карта проведения </a:t>
            </a:r>
            <a:r>
              <a:rPr lang="ru-RU" sz="2000" b="1" dirty="0">
                <a:solidFill>
                  <a:schemeClr val="lt1"/>
                </a:solidFill>
              </a:rPr>
              <a:t>реализации проекта </a:t>
            </a:r>
          </a:p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в 2024-2025 гг.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32</a:t>
            </a:fld>
            <a:endParaRPr/>
          </a:p>
        </p:txBody>
      </p:sp>
      <p:graphicFrame>
        <p:nvGraphicFramePr>
          <p:cNvPr id="10" name="Таблица 4">
            <a:extLst>
              <a:ext uri="{FF2B5EF4-FFF2-40B4-BE49-F238E27FC236}">
                <a16:creationId xmlns="" xmlns:a16="http://schemas.microsoft.com/office/drawing/2014/main" id="{3A0C6A70-D17E-E2EA-1DD0-B9319F09A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32412"/>
              </p:ext>
            </p:extLst>
          </p:nvPr>
        </p:nvGraphicFramePr>
        <p:xfrm>
          <a:off x="336883" y="1120655"/>
          <a:ext cx="8408356" cy="3645053"/>
        </p:xfrm>
        <a:graphic>
          <a:graphicData uri="http://schemas.openxmlformats.org/drawingml/2006/table">
            <a:tbl>
              <a:tblPr firstRow="1" bandRow="1"/>
              <a:tblGrid>
                <a:gridCol w="462843">
                  <a:extLst>
                    <a:ext uri="{9D8B030D-6E8A-4147-A177-3AD203B41FA5}">
                      <a16:colId xmlns="" xmlns:a16="http://schemas.microsoft.com/office/drawing/2014/main" val="155076009"/>
                    </a:ext>
                  </a:extLst>
                </a:gridCol>
                <a:gridCol w="5332942">
                  <a:extLst>
                    <a:ext uri="{9D8B030D-6E8A-4147-A177-3AD203B41FA5}">
                      <a16:colId xmlns="" xmlns:a16="http://schemas.microsoft.com/office/drawing/2014/main" val="3937295935"/>
                    </a:ext>
                  </a:extLst>
                </a:gridCol>
                <a:gridCol w="2612571">
                  <a:extLst>
                    <a:ext uri="{9D8B030D-6E8A-4147-A177-3AD203B41FA5}">
                      <a16:colId xmlns="" xmlns:a16="http://schemas.microsoft.com/office/drawing/2014/main" val="3817515735"/>
                    </a:ext>
                  </a:extLst>
                </a:gridCol>
              </a:tblGrid>
              <a:tr h="67052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Открытие инженерного класса по профилю «Судостроение» на базе технологического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профиля в 10 классе с углубленным изучением физики, математики и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информатики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 1 сентября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7508288"/>
                  </a:ext>
                </a:extLst>
              </a:tr>
              <a:tr h="6896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Введение курсов внеурочной деятельности и дополнительного образования по направлению «Судостроение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 1 сентября 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согласно расписанию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1291875"/>
                  </a:ext>
                </a:extLst>
              </a:tr>
              <a:tr h="67052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Проведение экскурсий в учебные лаборатории </a:t>
                      </a:r>
                      <a:r>
                        <a:rPr lang="ru-RU" sz="14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СПбГМТУ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 сентября 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г. согласно тематическому 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планированию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591301"/>
                  </a:ext>
                </a:extLst>
              </a:tr>
              <a:tr h="6505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Проведение экскурсий на машиностроительное производство «</a:t>
                      </a: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Винета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 (9-11 классы)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3-4 раза в год по договоренности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8B7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345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Дорожная </a:t>
            </a:r>
            <a:r>
              <a:rPr lang="ru-RU" sz="2000" b="1" dirty="0" smtClean="0">
                <a:solidFill>
                  <a:schemeClr val="lt1"/>
                </a:solidFill>
              </a:rPr>
              <a:t>карта проведения </a:t>
            </a:r>
            <a:r>
              <a:rPr lang="ru-RU" sz="2000" b="1" dirty="0">
                <a:solidFill>
                  <a:schemeClr val="lt1"/>
                </a:solidFill>
              </a:rPr>
              <a:t>реализации проекта </a:t>
            </a:r>
          </a:p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в 2024-2025 гг.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33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6" y="964900"/>
            <a:ext cx="8682249" cy="315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324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34</a:t>
            </a:fld>
            <a:endParaRPr/>
          </a:p>
        </p:txBody>
      </p:sp>
      <p:sp>
        <p:nvSpPr>
          <p:cNvPr id="286" name="Google Shape;286;p12"/>
          <p:cNvSpPr/>
          <p:nvPr/>
        </p:nvSpPr>
        <p:spPr>
          <a:xfrm>
            <a:off x="-51275" y="-59800"/>
            <a:ext cx="9270300" cy="5263200"/>
          </a:xfrm>
          <a:prstGeom prst="rect">
            <a:avLst/>
          </a:prstGeom>
          <a:solidFill>
            <a:srgbClr val="00729C"/>
          </a:solidFill>
          <a:ln>
            <a:noFill/>
          </a:ln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>
              <a:buSzPts val="1400"/>
            </a:pPr>
            <a:endParaRPr>
              <a:latin typeface="Exo 2 Medium"/>
              <a:ea typeface="Exo 2 Medium"/>
              <a:cs typeface="Exo 2 Medium"/>
              <a:sym typeface="Exo 2 Medium"/>
            </a:endParaRPr>
          </a:p>
        </p:txBody>
      </p:sp>
      <p:pic>
        <p:nvPicPr>
          <p:cNvPr id="287" name="Google Shape;2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177" y="1416927"/>
            <a:ext cx="2309650" cy="23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2" name="Google Shape;72;g25f6b18ee1c_3_42"/>
          <p:cNvSpPr txBox="1"/>
          <p:nvPr/>
        </p:nvSpPr>
        <p:spPr>
          <a:xfrm>
            <a:off x="557709" y="1262250"/>
            <a:ext cx="8275607" cy="274841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pPr>
              <a:lnSpc>
                <a:spcPct val="115000"/>
              </a:lnSpc>
            </a:pPr>
            <a:endParaRPr sz="400" b="1" dirty="0">
              <a:solidFill>
                <a:srgbClr val="00729C"/>
              </a:solidFill>
              <a:latin typeface="Exo 2"/>
              <a:ea typeface="Exo 2"/>
              <a:cs typeface="Exo 2"/>
              <a:sym typeface="Exo 2"/>
            </a:endParaRPr>
          </a:p>
          <a:p>
            <a:r>
              <a:rPr lang="ru-RU" sz="1800" dirty="0"/>
              <a:t>Программы дополнительного образования и курсов внеурочной деятельности и по направлению </a:t>
            </a:r>
            <a:r>
              <a:rPr lang="ru-RU" sz="1800" b="1" dirty="0"/>
              <a:t>«Судостроение»:  </a:t>
            </a:r>
          </a:p>
          <a:p>
            <a:pPr marL="456197" indent="-456197">
              <a:buFont typeface="Arial" panose="020B0604020202020204" pitchFamily="34" charset="0"/>
              <a:buChar char="•"/>
            </a:pPr>
            <a:r>
              <a:rPr lang="ru-RU" sz="1800" dirty="0"/>
              <a:t>Оптика лазеров </a:t>
            </a:r>
          </a:p>
          <a:p>
            <a:pPr marL="456197" indent="-456197">
              <a:buFont typeface="Arial" panose="020B0604020202020204" pitchFamily="34" charset="0"/>
              <a:buChar char="•"/>
            </a:pPr>
            <a:r>
              <a:rPr lang="ru-RU" sz="1800" dirty="0"/>
              <a:t>Морская робототехника и судомоделизм</a:t>
            </a:r>
          </a:p>
          <a:p>
            <a:pPr marL="456197" indent="-456197">
              <a:buFont typeface="Arial" panose="020B0604020202020204" pitchFamily="34" charset="0"/>
              <a:buChar char="•"/>
            </a:pPr>
            <a:r>
              <a:rPr lang="ru-RU" sz="1800" dirty="0"/>
              <a:t>Компьютерное моделирование и проектирование</a:t>
            </a:r>
          </a:p>
          <a:p>
            <a:pPr marL="456197" indent="-456197">
              <a:buFont typeface="Arial" panose="020B0604020202020204" pitchFamily="34" charset="0"/>
              <a:buChar char="•"/>
            </a:pPr>
            <a:r>
              <a:rPr lang="ru-RU" sz="1800" dirty="0"/>
              <a:t>Технологическое предпринимательство</a:t>
            </a:r>
          </a:p>
          <a:p>
            <a:endParaRPr lang="ru-RU" sz="1800" dirty="0"/>
          </a:p>
          <a:p>
            <a:r>
              <a:rPr lang="ru-RU" sz="1800" dirty="0"/>
              <a:t>Программы разработаны на 34 часа в год (1 час в неделю). </a:t>
            </a:r>
          </a:p>
          <a:p>
            <a:r>
              <a:rPr lang="ru-RU" sz="1800" dirty="0"/>
              <a:t>Срок реализации 2 года (10-11 классы). </a:t>
            </a:r>
            <a:endParaRPr lang="ru-RU" sz="1800" dirty="0"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Проект «Инженерные классы»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32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Договоры о сотрудничестве</a:t>
            </a:r>
            <a:endParaRPr lang="ru-RU" sz="2000" b="1" dirty="0">
              <a:solidFill>
                <a:schemeClr val="lt1"/>
              </a:solidFill>
            </a:endParaRP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5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100831" y="1615727"/>
            <a:ext cx="7838982" cy="784830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just"/>
            <a:r>
              <a:rPr lang="ru-RU" sz="1500" dirty="0"/>
              <a:t>Совершенствование коммуникаций, создание единой информационной научно-образовательной среды и партнерства в сфере образования и науки, разработки и реализации эффективных форм сотрудничества.</a:t>
            </a:r>
            <a:endParaRPr lang="ru-RU" sz="15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139" y="2400592"/>
            <a:ext cx="8869674" cy="646331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marL="285179" indent="-285179">
              <a:buFont typeface="Arial" panose="020B0604020202020204" pitchFamily="34" charset="0"/>
              <a:buChar char="•"/>
            </a:pPr>
            <a:r>
              <a:rPr lang="ru-RU" sz="1800" dirty="0"/>
              <a:t>Двусторонний договор между МБОУ «СОШ №4 г. Тосно» и индустриальным партнером -</a:t>
            </a:r>
            <a:r>
              <a:rPr lang="ru-RU" sz="1800" b="1" dirty="0"/>
              <a:t> машиностроительным предприятием «</a:t>
            </a:r>
            <a:r>
              <a:rPr lang="ru-RU" sz="1800" b="1" dirty="0" err="1"/>
              <a:t>Винета</a:t>
            </a:r>
            <a:r>
              <a:rPr lang="ru-RU" sz="1800" b="1" dirty="0"/>
              <a:t>»</a:t>
            </a:r>
            <a:endParaRPr lang="ru-RU" sz="1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139" y="3217445"/>
            <a:ext cx="8869674" cy="646331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marL="285179" indent="-285179">
              <a:buFont typeface="Arial" panose="020B0604020202020204" pitchFamily="34" charset="0"/>
              <a:buChar char="•"/>
            </a:pPr>
            <a:r>
              <a:rPr lang="ru-RU" sz="1800" dirty="0"/>
              <a:t>Двусторонний договор между МБОУ «СОШ №4 г. Тосно» и </a:t>
            </a:r>
            <a:r>
              <a:rPr lang="ru-RU" sz="1800" b="1" dirty="0"/>
              <a:t>МАОУ ДО «Центр информационных технологий»</a:t>
            </a: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00831" y="3879985"/>
            <a:ext cx="7838982" cy="124649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just"/>
            <a:r>
              <a:rPr lang="ru-RU" sz="1500" dirty="0"/>
              <a:t>Взаимовыгодное эффективное сотрудничество и координация совместной деятельности в целях вовлечения персонала предприятия в добровольческую деятельность, ее творческого развития, реализация социально значимых для региона проектов, а также обмена информацией, обучения и других видов взаимодействия.</a:t>
            </a:r>
            <a:endParaRPr lang="ru-RU" sz="15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974" y="762001"/>
            <a:ext cx="8758752" cy="923330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marL="285179" indent="-285179" algn="just">
              <a:buFont typeface="Arial" panose="020B0604020202020204" pitchFamily="34" charset="0"/>
              <a:buChar char="•"/>
            </a:pPr>
            <a:r>
              <a:rPr lang="ru-RU" sz="1800" dirty="0"/>
              <a:t>Трехсторонний договор о сотрудничестве между </a:t>
            </a:r>
            <a:r>
              <a:rPr lang="ru-RU" sz="1800" b="1" dirty="0" err="1"/>
              <a:t>СПбГМТУ</a:t>
            </a:r>
            <a:r>
              <a:rPr lang="ru-RU" sz="1800" dirty="0"/>
              <a:t>, </a:t>
            </a:r>
            <a:r>
              <a:rPr lang="ru-RU" sz="1800" b="1" dirty="0"/>
              <a:t>администрацией</a:t>
            </a:r>
            <a:r>
              <a:rPr lang="ru-RU" sz="1800" dirty="0"/>
              <a:t> муниципального образования </a:t>
            </a:r>
            <a:r>
              <a:rPr lang="ru-RU" sz="1800" b="1" dirty="0" err="1"/>
              <a:t>Тосненский</a:t>
            </a:r>
            <a:r>
              <a:rPr lang="ru-RU" sz="1800" b="1" dirty="0"/>
              <a:t> район </a:t>
            </a:r>
            <a:r>
              <a:rPr lang="ru-RU" sz="1800" dirty="0"/>
              <a:t>Ленинградской области и</a:t>
            </a:r>
            <a:r>
              <a:rPr lang="ru-RU" sz="1800" b="1" dirty="0"/>
              <a:t> МБОУ «СОШ №4 г. Тосно»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50782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63" y="2277947"/>
            <a:ext cx="5342277" cy="24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Санкт-Петербургский государственный морской </a:t>
            </a:r>
          </a:p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технический университет (</a:t>
            </a:r>
            <a:r>
              <a:rPr lang="ru-RU" sz="2000" b="1" dirty="0" err="1">
                <a:solidFill>
                  <a:schemeClr val="lt1"/>
                </a:solidFill>
              </a:rPr>
              <a:t>СПбГМТУ</a:t>
            </a:r>
            <a:r>
              <a:rPr lang="ru-RU" sz="2000" b="1" dirty="0">
                <a:solidFill>
                  <a:schemeClr val="lt1"/>
                </a:solidFill>
              </a:rPr>
              <a:t>) 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6</a:t>
            </a:fld>
            <a:endParaRPr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3" y="990149"/>
            <a:ext cx="3942326" cy="151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061" y="2657767"/>
            <a:ext cx="3467685" cy="163114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r>
              <a:rPr lang="ru-RU" sz="2000" b="1" dirty="0"/>
              <a:t>Флагманский вуз </a:t>
            </a:r>
            <a:r>
              <a:rPr lang="ru-RU" sz="2000" dirty="0"/>
              <a:t>в реализации проекта по созданию инженерных классов судостроительного профиля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90" y="867039"/>
            <a:ext cx="9715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35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2" name="Google Shape;72;g25f6b18ee1c_3_42"/>
          <p:cNvSpPr txBox="1"/>
          <p:nvPr/>
        </p:nvSpPr>
        <p:spPr>
          <a:xfrm>
            <a:off x="557675" y="1262250"/>
            <a:ext cx="8162400" cy="2554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pPr>
              <a:lnSpc>
                <a:spcPct val="115000"/>
              </a:lnSpc>
            </a:pPr>
            <a:endParaRPr sz="400" b="1" dirty="0">
              <a:solidFill>
                <a:srgbClr val="0072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Проект «Инженерные классы»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7</a:t>
            </a:fld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EDAD505-FEE4-18CD-19D5-6CA31B009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152" y="1014551"/>
            <a:ext cx="4108968" cy="12061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D130A3-55CA-1537-E74D-F5976352B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0819" y="1951205"/>
            <a:ext cx="2555484" cy="36144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" y="833056"/>
            <a:ext cx="3328823" cy="242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809" y="3549955"/>
            <a:ext cx="2788931" cy="1477328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r>
              <a:rPr lang="ru-RU" sz="1800" dirty="0"/>
              <a:t>Обучение педагогов </a:t>
            </a:r>
          </a:p>
          <a:p>
            <a:r>
              <a:rPr lang="ru-RU" sz="1800" dirty="0"/>
              <a:t>по программам дополнительного образования (профиль «Судостроение»)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45798" y="2558111"/>
            <a:ext cx="2481946" cy="1200329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r>
              <a:rPr lang="ru-RU" sz="1800" dirty="0"/>
              <a:t>Создание рабочих программ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38391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endParaRPr/>
          </a:p>
        </p:txBody>
      </p:sp>
      <p:sp>
        <p:nvSpPr>
          <p:cNvPr id="72" name="Google Shape;72;g25f6b18ee1c_3_42"/>
          <p:cNvSpPr txBox="1"/>
          <p:nvPr/>
        </p:nvSpPr>
        <p:spPr>
          <a:xfrm>
            <a:off x="901436" y="1102769"/>
            <a:ext cx="1456755" cy="53857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55" tIns="91355" rIns="91355" bIns="9135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729C"/>
                </a:solidFill>
                <a:latin typeface="+mn-lt"/>
                <a:ea typeface="Exo 2"/>
                <a:cs typeface="Exo 2"/>
                <a:sym typeface="Exo 2"/>
              </a:rPr>
              <a:t>2022 год</a:t>
            </a:r>
            <a:endParaRPr sz="2000" b="1" dirty="0">
              <a:solidFill>
                <a:srgbClr val="00729C"/>
              </a:solidFill>
              <a:latin typeface="+mn-lt"/>
              <a:ea typeface="Exo 2"/>
              <a:cs typeface="Exo 2"/>
              <a:sym typeface="Exo 2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355" tIns="91355" rIns="91355" bIns="91355" anchor="ctr" anchorCtr="0">
            <a:noAutofit/>
          </a:bodyPr>
          <a:lstStyle/>
          <a:p>
            <a:pPr lvl="0" algn="ctr">
              <a:buSzPts val="1400"/>
            </a:pPr>
            <a:r>
              <a:rPr lang="ru-RU" sz="2000" b="1" dirty="0">
                <a:solidFill>
                  <a:schemeClr val="lt1"/>
                </a:solidFill>
              </a:rPr>
              <a:t>Проект «Инженерные классы»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96" y="114316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5f6b18ee1c_3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rmAutofit/>
          </a:bodyPr>
          <a:lstStyle/>
          <a:p>
            <a:fld id="{00000000-1234-1234-1234-123412341234}" type="slidenum">
              <a:rPr lang="ru"/>
              <a:pPr/>
              <a:t>8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754567" y="1208684"/>
            <a:ext cx="1253869" cy="400110"/>
          </a:xfrm>
          <a:prstGeom prst="rect">
            <a:avLst/>
          </a:prstGeom>
          <a:noFill/>
        </p:spPr>
        <p:txBody>
          <a:bodyPr wrap="none" lIns="91370" tIns="45685" rIns="91370" bIns="45685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2023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3440" y="1689574"/>
            <a:ext cx="3366660" cy="530912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r>
              <a:rPr lang="ru-RU" dirty="0"/>
              <a:t>Открытие технологического профиля в 10 классе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57975" y="1641340"/>
            <a:ext cx="4121675" cy="530912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r>
              <a:rPr lang="ru-RU" dirty="0"/>
              <a:t>Открытие инженерных 10 и 11 классов судостроительного профиля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1" y="2411822"/>
            <a:ext cx="1661454" cy="231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08" y="2552917"/>
            <a:ext cx="3780390" cy="247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78" y="1956724"/>
            <a:ext cx="2339764" cy="2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65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f6b18ee1c_3_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9" tIns="91259" rIns="91259" bIns="91259" anchor="t" anchorCtr="0">
            <a:spAutoFit/>
          </a:bodyPr>
          <a:lstStyle/>
          <a:p>
            <a:pPr defTabSz="912555"/>
            <a:endParaRPr>
              <a:ea typeface="+mn-ea"/>
            </a:endParaRPr>
          </a:p>
        </p:txBody>
      </p:sp>
      <p:sp>
        <p:nvSpPr>
          <p:cNvPr id="73" name="Google Shape;73;g25f6b18ee1c_3_4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729C"/>
          </a:solidFill>
          <a:ln>
            <a:noFill/>
          </a:ln>
          <a:effectLst>
            <a:outerShdw blurRad="57150" dist="19050" dir="5400000" algn="bl" rotWithShape="0">
              <a:schemeClr val="dk2">
                <a:alpha val="72940"/>
              </a:schemeClr>
            </a:outerShdw>
          </a:effectLst>
        </p:spPr>
        <p:txBody>
          <a:bodyPr spcFirstLastPara="1" wrap="square" lIns="91259" tIns="91259" rIns="91259" bIns="91259" anchor="ctr" anchorCtr="0">
            <a:noAutofit/>
          </a:bodyPr>
          <a:lstStyle/>
          <a:p>
            <a:pPr algn="ctr" defTabSz="912555">
              <a:buSzPts val="1400"/>
            </a:pPr>
            <a:r>
              <a:rPr lang="ru-RU" sz="2000" b="1" dirty="0">
                <a:solidFill>
                  <a:srgbClr val="FFFFFF"/>
                </a:solidFill>
                <a:ea typeface="+mn-ea"/>
              </a:rPr>
              <a:t>Проект «Инженерные классы»</a:t>
            </a:r>
          </a:p>
        </p:txBody>
      </p:sp>
      <p:pic>
        <p:nvPicPr>
          <p:cNvPr id="74" name="Google Shape;74;g25f6b18ee1c_3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44" y="114364"/>
            <a:ext cx="533987" cy="53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5f6b18ee1c_3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40" y="1427"/>
            <a:ext cx="755830" cy="756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10" y="2002730"/>
            <a:ext cx="3770073" cy="278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8" y="947630"/>
            <a:ext cx="4132760" cy="266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809" y="3870889"/>
            <a:ext cx="4572000" cy="623245"/>
          </a:xfrm>
          <a:prstGeom prst="rect">
            <a:avLst/>
          </a:prstGeom>
        </p:spPr>
        <p:txBody>
          <a:bodyPr lIns="91274" tIns="45637" rIns="91274" bIns="45637">
            <a:spAutoFit/>
          </a:bodyPr>
          <a:lstStyle/>
          <a:p>
            <a:pPr defTabSz="912555"/>
            <a:r>
              <a:rPr lang="ru-RU" sz="2000" dirty="0">
                <a:ea typeface="+mn-ea"/>
              </a:rPr>
              <a:t>МБОУ «СОШ № 4 г. Тосно»</a:t>
            </a:r>
            <a:r>
              <a:rPr lang="ru-RU" dirty="0">
                <a:ea typeface="+mn-ea"/>
              </a:rPr>
              <a:t/>
            </a:r>
            <a:br>
              <a:rPr lang="ru-RU" dirty="0">
                <a:ea typeface="+mn-ea"/>
              </a:rPr>
            </a:br>
            <a:endParaRPr lang="ru-RU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07058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790</Words>
  <Application>Microsoft Office PowerPoint</Application>
  <PresentationFormat>Экран (16:9)</PresentationFormat>
  <Paragraphs>151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34</vt:i4>
      </vt:variant>
    </vt:vector>
  </HeadingPairs>
  <TitlesOfParts>
    <vt:vector size="49" baseType="lpstr">
      <vt:lpstr>Arial</vt:lpstr>
      <vt:lpstr>Wingdings</vt:lpstr>
      <vt:lpstr>Exo 2 Medium</vt:lpstr>
      <vt:lpstr>Times New Roman</vt:lpstr>
      <vt:lpstr>Calibri</vt:lpstr>
      <vt:lpstr>Franklin Gothic Book</vt:lpstr>
      <vt:lpstr>Exo 2</vt:lpstr>
      <vt:lpstr>Simple Light</vt:lpstr>
      <vt:lpstr>1_Simple Light</vt:lpstr>
      <vt:lpstr>2_Simple Light</vt:lpstr>
      <vt:lpstr>3_Simple Light</vt:lpstr>
      <vt:lpstr>5_Simple Light</vt:lpstr>
      <vt:lpstr>6_Simple Light</vt:lpstr>
      <vt:lpstr>7_Simple Light</vt:lpstr>
      <vt:lpstr>9_Simple Light</vt:lpstr>
      <vt:lpstr>МБОУ «СОШ № 4 г. Тосно»,  Ленинградская область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 спикера Тема выступления</dc:title>
  <dc:creator>Павел</dc:creator>
  <cp:lastModifiedBy>cos-7</cp:lastModifiedBy>
  <cp:revision>21</cp:revision>
  <dcterms:modified xsi:type="dcterms:W3CDTF">2024-02-07T15:05:50Z</dcterms:modified>
</cp:coreProperties>
</file>