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9" r:id="rId4"/>
    <p:sldId id="258" r:id="rId5"/>
    <p:sldId id="262" r:id="rId6"/>
    <p:sldId id="261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FC1A3-D382-446E-BBF0-FFE961EE573F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6B58-E9D1-4407-8F2F-9762F483388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FC1A3-D382-446E-BBF0-FFE961EE573F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6B58-E9D1-4407-8F2F-9762F48338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FC1A3-D382-446E-BBF0-FFE961EE573F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6B58-E9D1-4407-8F2F-9762F48338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FC1A3-D382-446E-BBF0-FFE961EE573F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6B58-E9D1-4407-8F2F-9762F48338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FC1A3-D382-446E-BBF0-FFE961EE573F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6B58-E9D1-4407-8F2F-9762F483388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FC1A3-D382-446E-BBF0-FFE961EE573F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6B58-E9D1-4407-8F2F-9762F48338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FC1A3-D382-446E-BBF0-FFE961EE573F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6B58-E9D1-4407-8F2F-9762F48338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FC1A3-D382-446E-BBF0-FFE961EE573F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6B58-E9D1-4407-8F2F-9762F48338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FC1A3-D382-446E-BBF0-FFE961EE573F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6B58-E9D1-4407-8F2F-9762F48338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FC1A3-D382-446E-BBF0-FFE961EE573F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6B58-E9D1-4407-8F2F-9762F48338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FC1A3-D382-446E-BBF0-FFE961EE573F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DD36B58-E9D1-4407-8F2F-9762F483388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4FC1A3-D382-446E-BBF0-FFE961EE573F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D36B58-E9D1-4407-8F2F-9762F483388F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556792"/>
            <a:ext cx="6332240" cy="893961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Инженерное дело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2780928"/>
            <a:ext cx="6400800" cy="3188888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ru-RU" dirty="0" smtClean="0"/>
              <a:t>Пропедевтический курс</a:t>
            </a:r>
          </a:p>
          <a:p>
            <a:pPr algn="r"/>
            <a:r>
              <a:rPr lang="ru-RU" dirty="0" smtClean="0"/>
              <a:t>5-6 классы</a:t>
            </a:r>
          </a:p>
          <a:p>
            <a:pPr algn="r"/>
            <a:endParaRPr lang="ru-RU" dirty="0" smtClean="0"/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Преподаватели 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Ковальчук Наталья Николаевна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кандидат педагогических наук,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учитель физики</a:t>
            </a:r>
          </a:p>
          <a:p>
            <a:pPr algn="r"/>
            <a:endParaRPr lang="ru-RU" b="1" dirty="0" smtClean="0"/>
          </a:p>
          <a:p>
            <a:pPr algn="r"/>
            <a:r>
              <a:rPr lang="ru-RU" b="1" dirty="0" err="1" smtClean="0"/>
              <a:t>Шпикина</a:t>
            </a:r>
            <a:r>
              <a:rPr lang="ru-RU" b="1" dirty="0" smtClean="0"/>
              <a:t> Инна Сергеевна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учитель технологии и информатики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72D4D437-E6B2-223B-7639-9FCD2E64FC4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623" y="152580"/>
            <a:ext cx="924274" cy="1010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619672" y="260648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Муниципальное бюджетное общеобразовательное учреждение «Средняя общеобразовательная  школа № 4 г. Тосно»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39852" y="630932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2023-2024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уч.год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58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597692"/>
            <a:ext cx="42049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программы «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Pro-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физика»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7146" y="548680"/>
            <a:ext cx="4666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Курс построен на основе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51053" y="3140968"/>
            <a:ext cx="61835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ПРЕЗИДЕНТСКОГО 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ФИЗИКО-МАТЕМАТИЧЕСКОГО ЛИЦЕЯ № 239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г.Санкт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-Петербург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51053" y="1568206"/>
            <a:ext cx="6534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«САНКТ-ПЕТЕРБУРГСКОГО ГОСУДАРСТВЕННОГО МОРСКОГО ТЕХНИЧЕСКОГО УНИВЕРСИТЕТА» (СПБГМТУ)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1106541"/>
            <a:ext cx="4623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методических рекомендаций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5544" y="4653136"/>
            <a:ext cx="8361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 рамках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школьного компонента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МБОУ «СОШ № 4 г. Тосно», рассчитан на 1 час в неделю в виде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двух модулей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45840" y="5445224"/>
            <a:ext cx="743889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Введение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в инженерное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дело   </a:t>
            </a: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 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часов</a:t>
            </a:r>
          </a:p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2. Конструирование и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моделирование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17 часов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05584" y="4201191"/>
            <a:ext cx="1839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в 5 классе </a:t>
            </a:r>
          </a:p>
        </p:txBody>
      </p:sp>
    </p:spTree>
    <p:extLst>
      <p:ext uri="{BB962C8B-B14F-4D97-AF65-F5344CB8AC3E}">
        <p14:creationId xmlns:p14="http://schemas.microsoft.com/office/powerpoint/2010/main" val="123425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6944" y="2060848"/>
            <a:ext cx="88569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направлен на формирование </a:t>
            </a:r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начальных инженерных компетенций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таких как: </a:t>
            </a:r>
          </a:p>
          <a:p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готовность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к постановке, исследованию и анализу комплексных проблем;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способность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оценивать и отбирать необходимую информацию;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способность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применять необходимые теоретические и практические методы для </a:t>
            </a:r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находить способы решения нестандартных задач;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коммуникативные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навыки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ответственность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за инженерные решения.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024" y="1052736"/>
            <a:ext cx="4876800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221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408" y="1484784"/>
            <a:ext cx="87129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готовит учащихся к более глубокому изучению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систематического курса физики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инженерному мышлению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 втором этапе в 7-9-х классах;</a:t>
            </a: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• структура и содержание учебного материала позволяет создать условия для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формирования у учащихся 11-13 лет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навыков самостоятельной работы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 физическими приборами, информацией из справочников, Интернета и т.д.</a:t>
            </a: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• позволяет сформировать основные понятия из разделов: механика, теплота,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электричество, магнетизм, оптика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учетом возрастных особенностей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учащихся;</a:t>
            </a: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• позволяет широко использовать на занятиях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проблемное обучение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через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опыты, лабораторные работы, наблюдения, исследования.</a:t>
            </a: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предполагается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заучивание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строгих определений, хотя знакомство с ними происходит регулярно, что приводит к их постепенному запоминанию.</a:t>
            </a: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предполагается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заучивания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формул и решения количественных задач.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73479" y="669836"/>
            <a:ext cx="4650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Курс «Инженерное дело»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91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0168" y="545422"/>
            <a:ext cx="72789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Оценочные и методические материалы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47664" y="1484784"/>
            <a:ext cx="53177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Педагогические методики и технологии: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6614" y="1890681"/>
            <a:ext cx="8280920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групповая, индивидуальная и коллективная </a:t>
            </a:r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технологии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обучения: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научно-исследовательская деятельность,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проектная деятельность,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интегрированные занятия с историей и биологией;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беседы;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сообщения;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просмотр и обсуждение видеоматериалов;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интеллектуально - познавательные игры;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викторины.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80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3952480"/>
            <a:ext cx="70567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Из всех видов деятельности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предпочтение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отдается </a:t>
            </a:r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игре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творческим работам: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предметная эстафета,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физический бой,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соревнование,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типа сочини сказку, рассказ, нарисуй, изобрети, придумай применение и т.п.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412775"/>
            <a:ext cx="72728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Проблемное и проектное обучение -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основные </a:t>
            </a:r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методы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ведения занятий, т.к. </a:t>
            </a:r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курс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насыщен </a:t>
            </a:r>
          </a:p>
          <a:p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действием,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демонстрационными опытами,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практическими наблюдениями,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небольшими исследованиями.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7426325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032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240" y="548680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Система контроля результативности обучения: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472" y="1412776"/>
            <a:ext cx="90364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Текущий контроль: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 Проверка выполнения заданий раздела «Наблюдай и исследуй сам»;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 Проверка рабочих листов;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 Беседа с учащимися по теме занятия.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472" y="3068960"/>
            <a:ext cx="89164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Промежуточный: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 Успешное выполнение заданий контрольных работ по темам 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(1 раз в четверть)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 Успешное участие в научно-практических конференциях школьников.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4920" y="4653136"/>
            <a:ext cx="88855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Итоговый контроль: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 Успешная защита проекта (в конце изучения модуля).</a:t>
            </a:r>
          </a:p>
        </p:txBody>
      </p:sp>
    </p:spTree>
    <p:extLst>
      <p:ext uri="{BB962C8B-B14F-4D97-AF65-F5344CB8AC3E}">
        <p14:creationId xmlns:p14="http://schemas.microsoft.com/office/powerpoint/2010/main" val="3455206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484784"/>
            <a:ext cx="75608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 PRO-ФИЗИКА 5-6.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Учебно-методическое пособие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учителей, детей и родителей / Т.Ю. Мартемьянова. – СПб: СМИО ПРЕСС, 2015.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47664" y="692696"/>
            <a:ext cx="59832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Учебно-методический комплект: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95656" y="2671375"/>
            <a:ext cx="69847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Рабочие листы на печатной основе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 каждое занятие.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69392" y="3730744"/>
            <a:ext cx="62129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Индивидуальный рабочий набор учащегося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160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676" y="1628800"/>
            <a:ext cx="856895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набор пластилина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(3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упаковки на класс),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набор фломастеров,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ножницы,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катушка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ниток (1 на класс),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набор цветного картона,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набор цветной бумаги,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 листов белой писчей бумаги А4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(упаковка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 класс),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линейка, скотч, клей-карандаш,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 трубочек для коктейля,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простой карандаш,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циркуль,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пластиковые стаканчики 	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500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мл – 1 шт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., 200 мл – 2 шт., 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мл – 1 шт.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бумажные  стаканчики   200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мл – 2 </a:t>
            </a:r>
            <a:r>
              <a:rPr lang="ru-RU" sz="2400">
                <a:latin typeface="Arial" panose="020B0604020202020204" pitchFamily="34" charset="0"/>
                <a:cs typeface="Arial" panose="020B0604020202020204" pitchFamily="34" charset="0"/>
              </a:rPr>
              <a:t>шт</a:t>
            </a:r>
            <a:r>
              <a:rPr 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476672"/>
            <a:ext cx="8131200" cy="1046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Индивидуальный рабочий набор </a:t>
            </a:r>
            <a:r>
              <a:rPr lang="ru-RU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учащегося</a:t>
            </a:r>
          </a:p>
          <a:p>
            <a:pPr algn="ctr"/>
            <a:endParaRPr lang="ru-RU" sz="1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(модуль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 в инженерное дело</a:t>
            </a:r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7824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191</TotalTime>
  <Words>582</Words>
  <Application>Microsoft Office PowerPoint</Application>
  <PresentationFormat>Экран (4:3)</PresentationFormat>
  <Paragraphs>100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Инженерное дело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в инженерное дело</dc:title>
  <dc:creator>cos-7</dc:creator>
  <cp:lastModifiedBy>cos-7</cp:lastModifiedBy>
  <cp:revision>17</cp:revision>
  <dcterms:created xsi:type="dcterms:W3CDTF">2023-04-07T20:01:48Z</dcterms:created>
  <dcterms:modified xsi:type="dcterms:W3CDTF">2023-04-12T14:40:36Z</dcterms:modified>
</cp:coreProperties>
</file>