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86" r:id="rId4"/>
    <p:sldId id="282" r:id="rId5"/>
    <p:sldId id="288" r:id="rId6"/>
    <p:sldId id="289" r:id="rId7"/>
    <p:sldId id="291" r:id="rId8"/>
    <p:sldId id="293" r:id="rId9"/>
    <p:sldId id="283" r:id="rId10"/>
    <p:sldId id="28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257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5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3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6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238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7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17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22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008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6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2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B7216-CDF1-4524-B7A8-6383339321A2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13F8B-4AC5-4355-815C-AAE1945E63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00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0151" y="2316017"/>
            <a:ext cx="3094585" cy="1418161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ШСК «Олимп»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уководитель ШСК «Олимп» 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Ю.В. Давыдова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20888"/>
            <a:ext cx="5328592" cy="2040632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	</a:t>
            </a:r>
            <a:endParaRPr lang="ru-RU" sz="8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Региональный  этап </a:t>
            </a:r>
          </a:p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открытого заочного Всероссийского смотра-конкурса на лучшую постановку физкультурной работы и развитие массового спорта среди школьных спортивных клубов в Ленинградской области </a:t>
            </a:r>
          </a:p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 2023/2024 учебном году</a:t>
            </a:r>
          </a:p>
          <a:p>
            <a:endParaRPr lang="ru-RU" sz="8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</a:rPr>
              <a:t>Номинация </a:t>
            </a:r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</a:rPr>
              <a:t>№4 </a:t>
            </a:r>
            <a:endParaRPr lang="ru-RU" sz="8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8000" b="1" dirty="0">
                <a:solidFill>
                  <a:schemeClr val="accent2">
                    <a:lumMod val="75000"/>
                  </a:schemeClr>
                </a:solidFill>
              </a:rPr>
              <a:t>«Здоровая семья – сильная Россия!»</a:t>
            </a:r>
            <a:endParaRPr lang="ru-RU" sz="8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6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5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</a:rPr>
              <a:t>. Тосно, </a:t>
            </a:r>
            <a:r>
              <a:rPr lang="ru-RU" sz="5600" b="1" dirty="0" err="1" smtClean="0">
                <a:solidFill>
                  <a:schemeClr val="tx2">
                    <a:lumMod val="75000"/>
                  </a:schemeClr>
                </a:solidFill>
              </a:rPr>
              <a:t>Тосненский</a:t>
            </a:r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</a:rPr>
              <a:t> район</a:t>
            </a:r>
          </a:p>
          <a:p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</a:rPr>
              <a:t>2024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3" t="5963" r="5146" b="2242"/>
          <a:stretch/>
        </p:blipFill>
        <p:spPr bwMode="auto">
          <a:xfrm>
            <a:off x="5940152" y="3717032"/>
            <a:ext cx="3081864" cy="302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4405" cy="21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20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Социальное партнерство </a:t>
            </a:r>
            <a:br>
              <a:rPr lang="ru-RU" dirty="0" smtClean="0"/>
            </a:br>
            <a:r>
              <a:rPr lang="ru-RU" dirty="0" smtClean="0"/>
              <a:t>ШСК «Олимп»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195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962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2413100" cy="256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un9-9.userapi.com/impg/C8NswdKA1Q6g8Wh0I7XDEXR4sSwVbIOqwCVUhA/6ytReI-biZo.jpg?size=1500x1500&amp;quality=95&amp;sign=5938acfa5c6c829b144124ac516a128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422733" cy="24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1.userapi.com/impg/InmHLC_j-HExxYrlQNNU6QTlmFE6WW0iSqRn5g/f1H1HdCEl3c.jpg?size=1245x1280&amp;quality=95&amp;sign=d83d136c7d65afb467ed706c3ea3f4bc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03" y="4028444"/>
            <a:ext cx="2085637" cy="214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1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0151" y="2316017"/>
            <a:ext cx="3094585" cy="1418161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ШСК «Олимп»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уководитель ШСК «Олимп» </a:t>
            </a:r>
            <a:b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Ю.В. Давыдова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20888"/>
            <a:ext cx="5328592" cy="2040632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	</a:t>
            </a:r>
            <a:endParaRPr lang="ru-RU" sz="8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Региональный  этап </a:t>
            </a:r>
          </a:p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открытого заочного Всероссийского смотра-конкурса на лучшую постановку физкультурной работы и развитие массового спорта среди школьных спортивных клубов в Ленинградской области </a:t>
            </a:r>
          </a:p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в 2023/2024 учебном году</a:t>
            </a:r>
          </a:p>
          <a:p>
            <a:endParaRPr lang="ru-RU" sz="8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8000" b="1">
                <a:solidFill>
                  <a:schemeClr val="accent2">
                    <a:lumMod val="75000"/>
                  </a:schemeClr>
                </a:solidFill>
              </a:rPr>
              <a:t>Номинация №5 – «Руководитель школьного спортивного клуба – Педагог и </a:t>
            </a:r>
            <a:r>
              <a:rPr lang="ru-RU" sz="8000" b="1">
                <a:solidFill>
                  <a:schemeClr val="accent2">
                    <a:lumMod val="75000"/>
                  </a:schemeClr>
                </a:solidFill>
              </a:rPr>
              <a:t>наставник</a:t>
            </a:r>
            <a:r>
              <a:rPr lang="ru-RU" sz="8000" b="1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  <a:p>
            <a:endParaRPr lang="ru-RU" sz="6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5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</a:rPr>
              <a:t>. Тосно, </a:t>
            </a:r>
            <a:r>
              <a:rPr lang="ru-RU" sz="5600" b="1" dirty="0" err="1" smtClean="0">
                <a:solidFill>
                  <a:schemeClr val="tx2">
                    <a:lumMod val="75000"/>
                  </a:schemeClr>
                </a:solidFill>
              </a:rPr>
              <a:t>Тосненский</a:t>
            </a:r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</a:rPr>
              <a:t> район</a:t>
            </a:r>
          </a:p>
          <a:p>
            <a:r>
              <a:rPr lang="ru-RU" sz="5600" b="1" dirty="0" smtClean="0">
                <a:solidFill>
                  <a:schemeClr val="tx2">
                    <a:lumMod val="75000"/>
                  </a:schemeClr>
                </a:solidFill>
              </a:rPr>
              <a:t>2024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3" t="5963" r="5146" b="2242"/>
          <a:stretch/>
        </p:blipFill>
        <p:spPr bwMode="auto">
          <a:xfrm>
            <a:off x="5940152" y="3717032"/>
            <a:ext cx="3081864" cy="3025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4405" cy="21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3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01824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ea typeface="+mn-ea"/>
                <a:cs typeface="+mn-cs"/>
              </a:rPr>
              <a:t>2.1.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ШСК «Олимп» создается в целях широкого привлечения обучающихся и </a:t>
            </a:r>
            <a:r>
              <a:rPr lang="ru-RU" sz="1600" b="1" dirty="0" smtClean="0">
                <a:solidFill>
                  <a:prstClr val="black"/>
                </a:solidFill>
                <a:ea typeface="+mn-ea"/>
                <a:cs typeface="+mn-cs"/>
              </a:rPr>
              <a:t>педагогических работников </a:t>
            </a:r>
            <a:r>
              <a:rPr lang="ru-RU" sz="1600" b="1" dirty="0">
                <a:solidFill>
                  <a:prstClr val="black"/>
                </a:solidFill>
                <a:ea typeface="+mn-ea"/>
                <a:cs typeface="+mn-cs"/>
              </a:rPr>
              <a:t>образовательной организации к выполнению государственных требований к уровню физической подготовленности учащихся при выполнении нормативов Всероссийского физкультурно-спортивного комплекса «Готов к труду и обороне» (ГТО), а также привлечения обучающихся, родителей и педагогических работников к организации и совершенствованию спортивно-массовой работы в школе, пропаганды здорового образа жизни, укрепления здоровья обучающихся, повышения их работоспособности и спортивного мастерства.</a:t>
            </a:r>
            <a:r>
              <a:rPr lang="ru-RU" sz="1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2857881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4800" dirty="0" smtClean="0"/>
              <a:t>2.2</a:t>
            </a:r>
            <a:r>
              <a:rPr lang="ru-RU" sz="4800" dirty="0"/>
              <a:t>. Достижение указанных целей осуществляется посредством решения следующих стоящих перед ШСК «Олимп» задач:</a:t>
            </a:r>
          </a:p>
          <a:p>
            <a:pPr marL="0" indent="0" algn="just">
              <a:buNone/>
            </a:pPr>
            <a:r>
              <a:rPr lang="ru-RU" sz="4800" dirty="0"/>
              <a:t>2.2.1. Выполнение обучающимися и педагогическими работниками образовательной организации государственных требований к уровню физической подготовленности учащихся «Всероссийского физкультурно-спортивного комплекса «Готов к труду и обороне» (ГТО).</a:t>
            </a:r>
          </a:p>
          <a:p>
            <a:pPr marL="0" indent="0" algn="just">
              <a:buNone/>
            </a:pPr>
            <a:r>
              <a:rPr lang="ru-RU" sz="4800" dirty="0"/>
              <a:t>2.2.2. Активное содействие физическому, духовному и гражданско-патриотическому воспитанию обучающихся и педагогов, внедрение физической культуры и спорта в их повседневную жизнь, организация работы по укреплению здоровья.</a:t>
            </a:r>
          </a:p>
          <a:p>
            <a:pPr marL="0" indent="0" algn="just">
              <a:buNone/>
            </a:pPr>
            <a:r>
              <a:rPr lang="ru-RU" sz="4800" dirty="0"/>
              <a:t>2.2.3. Создание условий для привлечения школьников к систематическим занятиям физической культурой, спортом и туризмом.</a:t>
            </a:r>
          </a:p>
          <a:p>
            <a:pPr marL="0" indent="0" algn="just">
              <a:buNone/>
            </a:pPr>
            <a:r>
              <a:rPr lang="ru-RU" sz="4800" dirty="0"/>
              <a:t>2.2.4. Организация занятий в спортивных кружках и секциях.</a:t>
            </a:r>
          </a:p>
          <a:p>
            <a:pPr marL="0" indent="0" algn="just">
              <a:buNone/>
            </a:pPr>
            <a:r>
              <a:rPr lang="ru-RU" sz="4800" dirty="0"/>
              <a:t>2.2.5. Укрепление здоровья и физического совершенствования обучающихся образовательных организаций на основе систематически организованных обязательных внеклассных физкультурно-оздоровительных и физкультурно-массовых мероприятий(проведение спартакиад, массовых спортивных соревнований, спортивных праздников и других мероприятий).</a:t>
            </a:r>
          </a:p>
          <a:p>
            <a:pPr marL="0" indent="0" algn="just">
              <a:buNone/>
            </a:pPr>
            <a:r>
              <a:rPr lang="ru-RU" sz="4800" dirty="0"/>
              <a:t>2.2.6. Закрепление и совершенствование умений и навыков обучающихся, полученных на уроках физической культуры в соревновательной деятельности (школьного, муниципального и регионального уровня).</a:t>
            </a:r>
          </a:p>
          <a:p>
            <a:pPr marL="0" indent="0" algn="just">
              <a:buNone/>
            </a:pPr>
            <a:r>
              <a:rPr lang="ru-RU" sz="4800" dirty="0"/>
              <a:t>2.2.7. Воспитание у школьников общественной активности и трудолюбия, коллективизма и целеустремленности.</a:t>
            </a:r>
          </a:p>
          <a:p>
            <a:pPr marL="0" indent="0" algn="just">
              <a:buNone/>
            </a:pPr>
            <a:r>
              <a:rPr lang="ru-RU" sz="4800" dirty="0"/>
              <a:t>2.2.8. Профилактика правонарушений, асоциального поведения и вредных привычек среди обучающихся.</a:t>
            </a:r>
          </a:p>
          <a:p>
            <a:pPr marL="0" indent="0" algn="just">
              <a:buNone/>
            </a:pPr>
            <a:r>
              <a:rPr lang="ru-RU" sz="4800" dirty="0"/>
              <a:t>2.2.9. Создание сети физкультурного актива во всех классах школы.</a:t>
            </a:r>
          </a:p>
          <a:p>
            <a:pPr marL="0" indent="0" algn="just">
              <a:buNone/>
            </a:pPr>
            <a:r>
              <a:rPr lang="ru-RU" sz="4800" dirty="0"/>
              <a:t>2.2.10.Содействие открытию спортивных секций.</a:t>
            </a:r>
          </a:p>
          <a:p>
            <a:pPr marL="0" indent="0" algn="just">
              <a:buNone/>
            </a:pPr>
            <a:r>
              <a:rPr lang="ru-RU" sz="4800" dirty="0"/>
              <a:t>2.2.11. Агитационная работа в области физкультуры и спорта, информирование общественности о развитии спортивного движения.</a:t>
            </a:r>
          </a:p>
          <a:p>
            <a:pPr marL="0" indent="0" algn="just">
              <a:buNone/>
            </a:pPr>
            <a:r>
              <a:rPr lang="ru-RU" sz="4800" dirty="0"/>
              <a:t>2.2.12. Проведение спортивно-массовых мероприятий, соревнований среди членов клуба, обучающихся школы и воспитанников других клубов.</a:t>
            </a:r>
          </a:p>
          <a:p>
            <a:pPr marL="0" indent="0" algn="just">
              <a:buNone/>
            </a:pPr>
            <a:r>
              <a:rPr lang="ru-RU" sz="4800" dirty="0"/>
              <a:t>2.2.13. Создание и подготовка команд воспитанников ШСК по различным видам спорта для участия в соревнованиях различного уровня.</a:t>
            </a:r>
          </a:p>
          <a:p>
            <a:pPr marL="0" indent="0" algn="just">
              <a:buNone/>
            </a:pPr>
            <a:r>
              <a:rPr lang="ru-RU" sz="4800" dirty="0"/>
              <a:t>2.2.14. Внедрение физической культуры в быт обучающихся, проведение спортивно-массовой и оздоровительной работы в школе.</a:t>
            </a:r>
          </a:p>
          <a:p>
            <a:pPr marL="0" indent="0" algn="just">
              <a:buNone/>
            </a:pPr>
            <a:r>
              <a:rPr lang="ru-RU" sz="4800" dirty="0"/>
              <a:t>2.2.15. Организация активного спортивно-оздоровительного отдыха (туризм и т.п.).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4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-315416"/>
            <a:ext cx="5823763" cy="144016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Участие в спортивных соревнованиях </a:t>
            </a:r>
            <a:br>
              <a:rPr lang="ru-RU" sz="2000" b="1" dirty="0" smtClean="0"/>
            </a:br>
            <a:r>
              <a:rPr lang="ru-RU" sz="1400" b="1" dirty="0" smtClean="0"/>
              <a:t>в 2023-2024 учебном году</a:t>
            </a:r>
            <a:br>
              <a:rPr lang="ru-RU" sz="1400" b="1" dirty="0" smtClean="0"/>
            </a:br>
            <a:endParaRPr lang="ru-RU" sz="1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4" y="44624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44" y="260648"/>
            <a:ext cx="720410" cy="72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87" y="620688"/>
            <a:ext cx="483954" cy="48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40153" y="1052736"/>
            <a:ext cx="3096344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Муниципальный этап </a:t>
            </a:r>
            <a:r>
              <a:rPr lang="ru-RU" sz="1000" b="1" dirty="0" smtClean="0">
                <a:solidFill>
                  <a:prstClr val="black"/>
                </a:solidFill>
              </a:rPr>
              <a:t> </a:t>
            </a:r>
            <a:endParaRPr lang="ru-RU" sz="1000" b="1" dirty="0">
              <a:solidFill>
                <a:prstClr val="black"/>
              </a:solidFill>
            </a:endParaRPr>
          </a:p>
          <a:p>
            <a:pPr algn="ctr"/>
            <a:r>
              <a:rPr lang="ru-RU" sz="1000" b="1" dirty="0">
                <a:solidFill>
                  <a:prstClr val="black"/>
                </a:solidFill>
              </a:rPr>
              <a:t>Региональной школьной спортивной </a:t>
            </a:r>
            <a:r>
              <a:rPr lang="ru-RU" sz="1000" b="1" dirty="0" smtClean="0">
                <a:solidFill>
                  <a:prstClr val="black"/>
                </a:solidFill>
              </a:rPr>
              <a:t>лиги Ленинградской </a:t>
            </a:r>
            <a:r>
              <a:rPr lang="ru-RU" sz="1000" b="1" dirty="0">
                <a:solidFill>
                  <a:prstClr val="black"/>
                </a:solidFill>
              </a:rPr>
              <a:t>области: </a:t>
            </a:r>
            <a:r>
              <a:rPr lang="ru-RU" sz="1000" b="1" dirty="0" smtClean="0">
                <a:solidFill>
                  <a:prstClr val="black"/>
                </a:solidFill>
              </a:rPr>
              <a:t>бадминтон 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9792" y="1124744"/>
            <a:ext cx="3168352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Муниципальный этап по баскетболу (девушки) Региональной школьной спортивной лиги Ленинградской области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03434" y="1700808"/>
            <a:ext cx="31683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Муниципальный этап Региональной школьной спортивной лиги Ленинградской области: ВСФК ГТО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0" y="2132856"/>
            <a:ext cx="31683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Кубок ОМВД по </a:t>
            </a:r>
            <a:r>
              <a:rPr lang="ru-RU" sz="1000" b="1" dirty="0" err="1" smtClean="0">
                <a:solidFill>
                  <a:prstClr val="black"/>
                </a:solidFill>
              </a:rPr>
              <a:t>Тосненскому</a:t>
            </a:r>
            <a:r>
              <a:rPr lang="ru-RU" sz="1000" b="1" dirty="0" smtClean="0">
                <a:solidFill>
                  <a:prstClr val="black"/>
                </a:solidFill>
              </a:rPr>
              <a:t> району Ленинградской области 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0" y="2564904"/>
            <a:ext cx="3168351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Финал муниципального этапа всероссийского чемпионата школьной спортивной лиги «</a:t>
            </a:r>
            <a:r>
              <a:rPr lang="ru-RU" sz="1000" b="1" dirty="0" err="1" smtClean="0">
                <a:solidFill>
                  <a:prstClr val="black"/>
                </a:solidFill>
              </a:rPr>
              <a:t>Кэс-баскет</a:t>
            </a:r>
            <a:r>
              <a:rPr lang="ru-RU" sz="1000" b="1" dirty="0" smtClean="0">
                <a:solidFill>
                  <a:prstClr val="black"/>
                </a:solidFill>
              </a:rPr>
              <a:t>» сезона 2023-2024 учебного года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0908" y="1052736"/>
            <a:ext cx="249687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Спартакиада допризывной молодежи среди 10-11 классов образовательных организаций </a:t>
            </a:r>
            <a:r>
              <a:rPr lang="ru-RU" sz="1000" b="1" dirty="0" err="1" smtClean="0">
                <a:solidFill>
                  <a:prstClr val="black"/>
                </a:solidFill>
              </a:rPr>
              <a:t>Тосненского</a:t>
            </a:r>
            <a:r>
              <a:rPr lang="ru-RU" sz="1000" b="1" dirty="0" smtClean="0">
                <a:solidFill>
                  <a:prstClr val="black"/>
                </a:solidFill>
              </a:rPr>
              <a:t> района Ленинградской области (</a:t>
            </a:r>
            <a:r>
              <a:rPr lang="ru-RU" sz="1000" b="1" dirty="0" err="1" smtClean="0">
                <a:solidFill>
                  <a:prstClr val="black"/>
                </a:solidFill>
              </a:rPr>
              <a:t>физ.подготовка</a:t>
            </a:r>
            <a:r>
              <a:rPr lang="ru-RU" sz="1000" b="1" dirty="0" smtClean="0">
                <a:solidFill>
                  <a:prstClr val="black"/>
                </a:solidFill>
              </a:rPr>
              <a:t>)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0908" y="1866890"/>
            <a:ext cx="2496876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Муниципальный этап </a:t>
            </a:r>
            <a:r>
              <a:rPr lang="ru-RU" sz="1000" b="1" dirty="0">
                <a:solidFill>
                  <a:prstClr val="black"/>
                </a:solidFill>
              </a:rPr>
              <a:t>в</a:t>
            </a:r>
            <a:r>
              <a:rPr lang="ru-RU" sz="1000" b="1" dirty="0" smtClean="0">
                <a:solidFill>
                  <a:prstClr val="black"/>
                </a:solidFill>
              </a:rPr>
              <a:t>сероссийских соревнований по футболу «Кожаный мяч» (дети 2013-2014 г.р.) 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0908" y="2492896"/>
            <a:ext cx="2496876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Зональные соревнования 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по 1-ой группе школ 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(баскетбол 3*3 среди девушек)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59-ая областная Спартакиада школьников Ленинградской области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30908" y="3429000"/>
            <a:ext cx="2496876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Муниципальный этап </a:t>
            </a:r>
            <a:endParaRPr lang="ru-RU" sz="10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соревнований 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Региональной школьной спортивной лиги Ленинградской области: баскетбол 3*3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9787" y="3140968"/>
            <a:ext cx="3168351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Муниципальный этап </a:t>
            </a:r>
            <a:r>
              <a:rPr lang="ru-RU" sz="1000" b="1" dirty="0" err="1">
                <a:solidFill>
                  <a:prstClr val="black"/>
                </a:solidFill>
                <a:ea typeface="Times New Roman"/>
              </a:rPr>
              <a:t>Т</a:t>
            </a:r>
            <a:r>
              <a:rPr lang="ru-RU" sz="1000" b="1" dirty="0" err="1" smtClean="0">
                <a:solidFill>
                  <a:prstClr val="black"/>
                </a:solidFill>
                <a:ea typeface="Times New Roman"/>
              </a:rPr>
              <a:t>осненского</a:t>
            </a:r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 района Ленинградской области Всероссийских соревнований по баскетболу среди общеобразовательных организаций Чемпионат «</a:t>
            </a:r>
            <a:r>
              <a:rPr lang="ru-RU" sz="1000" b="1" dirty="0" err="1" smtClean="0">
                <a:solidFill>
                  <a:prstClr val="black"/>
                </a:solidFill>
                <a:ea typeface="Times New Roman"/>
              </a:rPr>
              <a:t>Локобаскет</a:t>
            </a:r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 – школьная лига»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699792" y="4034101"/>
            <a:ext cx="316835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Муниципальный этап по мини-футболу среди образовательных учреждений </a:t>
            </a:r>
            <a:r>
              <a:rPr lang="ru-RU" sz="1000" b="1" dirty="0" err="1" smtClean="0">
                <a:solidFill>
                  <a:prstClr val="black"/>
                </a:solidFill>
                <a:ea typeface="Times New Roman"/>
              </a:rPr>
              <a:t>Тосненского</a:t>
            </a:r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 района Ленинградской области в рамках Всероссийского проекта «Мини-футбол в школу» (2008-2009 г.р.)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0153" y="1662866"/>
            <a:ext cx="3096343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Муниципальный этап </a:t>
            </a:r>
            <a:r>
              <a:rPr lang="ru-RU" sz="1000" b="1" dirty="0" smtClean="0">
                <a:solidFill>
                  <a:prstClr val="black"/>
                </a:solidFill>
              </a:rPr>
              <a:t> </a:t>
            </a:r>
            <a:endParaRPr lang="ru-RU" sz="1000" b="1" dirty="0">
              <a:solidFill>
                <a:prstClr val="black"/>
              </a:solidFill>
            </a:endParaRPr>
          </a:p>
          <a:p>
            <a:pPr algn="ctr"/>
            <a:r>
              <a:rPr lang="ru-RU" sz="1000" b="1" dirty="0">
                <a:solidFill>
                  <a:prstClr val="black"/>
                </a:solidFill>
              </a:rPr>
              <a:t>п</a:t>
            </a:r>
            <a:r>
              <a:rPr lang="ru-RU" sz="1000" b="1" dirty="0" smtClean="0">
                <a:solidFill>
                  <a:prstClr val="black"/>
                </a:solidFill>
              </a:rPr>
              <a:t>о </a:t>
            </a:r>
            <a:r>
              <a:rPr lang="ru-RU" sz="1000" b="1" dirty="0">
                <a:solidFill>
                  <a:prstClr val="black"/>
                </a:solidFill>
              </a:rPr>
              <a:t>бадминтону Региональной школьной спортивной лиги Ленинградской области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0154" y="2276872"/>
            <a:ext cx="3072574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Футбольное мероприятие «День ГТО» среди общеобразовательных организаций </a:t>
            </a:r>
            <a:r>
              <a:rPr lang="ru-RU" sz="1000" b="1" dirty="0" err="1" smtClean="0">
                <a:solidFill>
                  <a:prstClr val="black"/>
                </a:solidFill>
              </a:rPr>
              <a:t>Тосненского</a:t>
            </a:r>
            <a:r>
              <a:rPr lang="ru-RU" sz="1000" b="1" dirty="0" smtClean="0">
                <a:solidFill>
                  <a:prstClr val="black"/>
                </a:solidFill>
              </a:rPr>
              <a:t> района Ленинградской области 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40154" y="2902878"/>
            <a:ext cx="3096341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Муниципальный этап военно-патриотической игры «Зарница 2.0» в средней возрастной категории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9476" y="3391846"/>
            <a:ext cx="3096342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Муниципальный этап по мини-футболу среди образовательных учреждений </a:t>
            </a:r>
            <a:r>
              <a:rPr lang="ru-RU" sz="1000" b="1" dirty="0" err="1" smtClean="0">
                <a:solidFill>
                  <a:prstClr val="black"/>
                </a:solidFill>
              </a:rPr>
              <a:t>Тосненского</a:t>
            </a:r>
            <a:r>
              <a:rPr lang="ru-RU" sz="1000" b="1" dirty="0" smtClean="0">
                <a:solidFill>
                  <a:prstClr val="black"/>
                </a:solidFill>
              </a:rPr>
              <a:t> района Ленинградской области в рамках Всероссийского проекта «Мини-футбол в школу»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0156" y="4187989"/>
            <a:ext cx="310401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Муниципальный этап </a:t>
            </a:r>
            <a:r>
              <a:rPr lang="ru-RU" sz="1000" b="1" dirty="0" smtClean="0">
                <a:solidFill>
                  <a:prstClr val="black"/>
                </a:solidFill>
              </a:rPr>
              <a:t> </a:t>
            </a:r>
            <a:endParaRPr lang="ru-RU" sz="1000" b="1" dirty="0">
              <a:solidFill>
                <a:prstClr val="black"/>
              </a:solidFill>
            </a:endParaRPr>
          </a:p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«Всероссийских спортивных игр школьников «Президентские спортивные игры»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49480" y="4818931"/>
            <a:ext cx="309633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Муниципальный этап </a:t>
            </a:r>
            <a:r>
              <a:rPr lang="ru-RU" sz="1000" b="1" dirty="0" smtClean="0">
                <a:solidFill>
                  <a:prstClr val="black"/>
                </a:solidFill>
              </a:rPr>
              <a:t> </a:t>
            </a:r>
            <a:endParaRPr lang="ru-RU" sz="1000" b="1" dirty="0">
              <a:solidFill>
                <a:prstClr val="black"/>
              </a:solidFill>
            </a:endParaRPr>
          </a:p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«Всероссийских спортивных соревнований школьников «Президентские состязания» среди городских класс-команд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40153" y="5600273"/>
            <a:ext cx="3096338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Спартакиада допризывной молодежи среди 10-11 классов образовательных организаций </a:t>
            </a:r>
            <a:r>
              <a:rPr lang="ru-RU" sz="1000" b="1" dirty="0" err="1">
                <a:solidFill>
                  <a:prstClr val="black"/>
                </a:solidFill>
              </a:rPr>
              <a:t>Тосненского</a:t>
            </a:r>
            <a:r>
              <a:rPr lang="ru-RU" sz="1000" b="1" dirty="0">
                <a:solidFill>
                  <a:prstClr val="black"/>
                </a:solidFill>
              </a:rPr>
              <a:t> района Ленинградской области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40147" y="6237312"/>
            <a:ext cx="3096344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prstClr val="black"/>
                </a:solidFill>
              </a:rPr>
              <a:t>Муниципальный этап </a:t>
            </a:r>
            <a:r>
              <a:rPr lang="ru-RU" sz="1000" b="1" dirty="0" smtClean="0">
                <a:solidFill>
                  <a:prstClr val="black"/>
                </a:solidFill>
              </a:rPr>
              <a:t> </a:t>
            </a:r>
            <a:endParaRPr lang="ru-RU" sz="1000" b="1" dirty="0">
              <a:solidFill>
                <a:prstClr val="black"/>
              </a:solidFill>
            </a:endParaRPr>
          </a:p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Всероссийских соревнований «Белая ладья» среди команд общеобразовательных учреждений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699792" y="4797152"/>
            <a:ext cx="3168352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Муниципальный этап всероссийского дня бега «Кросс нации» в </a:t>
            </a:r>
            <a:r>
              <a:rPr lang="ru-RU" sz="1000" b="1" dirty="0" err="1" smtClean="0">
                <a:solidFill>
                  <a:prstClr val="black"/>
                </a:solidFill>
                <a:ea typeface="Times New Roman"/>
              </a:rPr>
              <a:t>Тосненском</a:t>
            </a:r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 районе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0908" y="4365104"/>
            <a:ext cx="249687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Зональные соревнования по 1 группе (мини-футбол) школ 59-ая областная Спартакиада школьников Ленинградской области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30908" y="5157192"/>
            <a:ext cx="249687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Областное соревнование спортивной лиги Ленинградской области среди 5-6-х классов общеобразовательных организаций (мальчики до 12 лет)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30908" y="5949280"/>
            <a:ext cx="2496876" cy="86177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Поход выходного дня 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«Золотая осень» </a:t>
            </a:r>
          </a:p>
          <a:p>
            <a:pPr algn="ctr"/>
            <a:r>
              <a:rPr lang="ru-RU" sz="1000" b="1" dirty="0" err="1" smtClean="0">
                <a:solidFill>
                  <a:prstClr val="black"/>
                </a:solidFill>
                <a:ea typeface="Times New Roman"/>
              </a:rPr>
              <a:t>Чудовского</a:t>
            </a:r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 муниципального района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Испытание «Полоса препятствий»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(Андреева Софья – 6-а класс)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699787" y="5229200"/>
            <a:ext cx="316835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Региональный этап Всероссийского слета юных туристов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716399" y="5661248"/>
            <a:ext cx="316471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</a:rPr>
              <a:t>Региональный этап Всероссийской олимпиады школьников - 2024</a:t>
            </a:r>
            <a:endParaRPr lang="ru-RU" sz="1000" b="1" dirty="0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708093" y="6093296"/>
            <a:ext cx="317301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Всероссийский день бега «Кросс наций» в Ленинградской области на дистанции 1000 м (юноши 2006 – 2007 г.р.)</a:t>
            </a:r>
          </a:p>
          <a:p>
            <a:pPr algn="ctr"/>
            <a:r>
              <a:rPr lang="ru-RU" sz="1000" b="1" dirty="0" smtClean="0">
                <a:solidFill>
                  <a:prstClr val="black"/>
                </a:solidFill>
                <a:ea typeface="Times New Roman"/>
              </a:rPr>
              <a:t>(Алексеев Павел ученик 11 класса)</a:t>
            </a:r>
          </a:p>
        </p:txBody>
      </p:sp>
    </p:spTree>
    <p:extLst>
      <p:ext uri="{BB962C8B-B14F-4D97-AF65-F5344CB8AC3E}">
        <p14:creationId xmlns:p14="http://schemas.microsoft.com/office/powerpoint/2010/main" val="8853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>
          <a:xfrm>
            <a:off x="107504" y="116632"/>
            <a:ext cx="8928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#</a:t>
            </a:r>
            <a:r>
              <a:rPr lang="ru-RU" sz="2000" b="1" dirty="0" err="1"/>
              <a:t>Кросс_Наций</a:t>
            </a:r>
            <a:endParaRPr lang="ru-RU" sz="2000" b="1" dirty="0"/>
          </a:p>
          <a:p>
            <a:r>
              <a:rPr lang="ru-RU" sz="2000" b="1" dirty="0"/>
              <a:t>#</a:t>
            </a:r>
            <a:r>
              <a:rPr lang="ru-RU" sz="2000" b="1" dirty="0" err="1"/>
              <a:t>ШСК_Олимп</a:t>
            </a:r>
            <a:endParaRPr lang="ru-RU" sz="2000" b="1" dirty="0"/>
          </a:p>
          <a:p>
            <a:r>
              <a:rPr lang="ru-RU" sz="2000" b="1" dirty="0"/>
              <a:t>#Школа4городаТосно</a:t>
            </a:r>
          </a:p>
          <a:p>
            <a:r>
              <a:rPr lang="ru-RU" sz="2000" b="1" dirty="0"/>
              <a:t>#</a:t>
            </a:r>
            <a:r>
              <a:rPr lang="ru-RU" sz="2000" b="1" dirty="0" err="1"/>
              <a:t>Тосненскийрайон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2" b="6960"/>
          <a:stretch/>
        </p:blipFill>
        <p:spPr bwMode="auto">
          <a:xfrm>
            <a:off x="179512" y="1412776"/>
            <a:ext cx="3397045" cy="355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7" b="4007"/>
          <a:stretch/>
        </p:blipFill>
        <p:spPr bwMode="auto">
          <a:xfrm>
            <a:off x="5730412" y="1412776"/>
            <a:ext cx="323407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51" y="2636912"/>
            <a:ext cx="3013698" cy="4018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48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>
          <a:xfrm>
            <a:off x="107504" y="413792"/>
            <a:ext cx="8928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/>
              <a:t>#</a:t>
            </a:r>
            <a:r>
              <a:rPr lang="ru-RU" sz="2000" b="1" dirty="0" err="1"/>
              <a:t>Кубок_по_волейболу</a:t>
            </a:r>
            <a:endParaRPr lang="ru-RU" sz="2000" b="1" dirty="0"/>
          </a:p>
          <a:p>
            <a:r>
              <a:rPr lang="ru-RU" sz="2000" b="1" dirty="0"/>
              <a:t>#</a:t>
            </a:r>
            <a:r>
              <a:rPr lang="ru-RU" sz="2000" b="1" dirty="0" err="1"/>
              <a:t>ШСК_Олимп</a:t>
            </a:r>
            <a:endParaRPr lang="ru-RU" sz="2000" b="1" dirty="0"/>
          </a:p>
          <a:p>
            <a:r>
              <a:rPr lang="ru-RU" sz="2000" b="1" dirty="0"/>
              <a:t>#Школа4городаТосно</a:t>
            </a:r>
          </a:p>
          <a:p>
            <a:r>
              <a:rPr lang="ru-RU" sz="2000" b="1" dirty="0"/>
              <a:t>#</a:t>
            </a:r>
            <a:r>
              <a:rPr lang="ru-RU" sz="2000" b="1" dirty="0" err="1"/>
              <a:t>Тосненскийрайон</a:t>
            </a: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5941"/>
            <a:ext cx="2881313" cy="384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33" y="2212007"/>
            <a:ext cx="4889039" cy="3665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24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>
          <a:xfrm>
            <a:off x="107504" y="116632"/>
            <a:ext cx="8928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#</a:t>
            </a:r>
            <a:r>
              <a:rPr lang="ru-RU" sz="2000" b="1" dirty="0" err="1" smtClean="0"/>
              <a:t>Папамамая_спортивнаясемья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r>
              <a:rPr lang="en-US" sz="2000" b="1" dirty="0" smtClean="0"/>
              <a:t>#</a:t>
            </a:r>
            <a:r>
              <a:rPr lang="ru-RU" sz="2000" b="1" dirty="0" err="1" smtClean="0"/>
              <a:t>школьныесоревнования</a:t>
            </a:r>
            <a:endParaRPr lang="ru-RU" sz="2000" b="1" dirty="0" smtClean="0"/>
          </a:p>
          <a:p>
            <a:r>
              <a:rPr lang="ru-RU" sz="2000" b="1" dirty="0" smtClean="0"/>
              <a:t>#</a:t>
            </a:r>
            <a:r>
              <a:rPr lang="ru-RU" sz="2000" b="1" dirty="0" err="1" smtClean="0"/>
              <a:t>ШСК_Олимп</a:t>
            </a:r>
            <a:endParaRPr lang="ru-RU" sz="2000" b="1" dirty="0"/>
          </a:p>
          <a:p>
            <a:r>
              <a:rPr lang="ru-RU" sz="2000" b="1" dirty="0"/>
              <a:t>#Школа4городаТосно</a:t>
            </a:r>
          </a:p>
          <a:p>
            <a:r>
              <a:rPr lang="ru-RU" sz="2000" b="1" dirty="0"/>
              <a:t>#</a:t>
            </a:r>
            <a:r>
              <a:rPr lang="ru-RU" sz="2000" b="1" dirty="0" err="1"/>
              <a:t>Тосненскийрайон</a:t>
            </a:r>
            <a:endParaRPr lang="ru-RU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0" b="18270"/>
          <a:stretch/>
        </p:blipFill>
        <p:spPr bwMode="auto">
          <a:xfrm>
            <a:off x="728662" y="1268760"/>
            <a:ext cx="7686675" cy="301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sun9-8.userapi.com/impg/brGLUfjQU1RptdQkt7QgWtziLENXexy6spzE8A/7-kf2a_h5iQ.jpg?size=807x454&amp;quality=95&amp;sign=5d9a5878aaf1f08e9b2114ac1e5e4dfb&amp;c_uniq_tag=rECxUQJqxTaSjbYupQogyHezgjO58huLHo8mfBNJ2F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8" t="10588"/>
          <a:stretch/>
        </p:blipFill>
        <p:spPr bwMode="auto">
          <a:xfrm>
            <a:off x="5220132" y="4433590"/>
            <a:ext cx="3744356" cy="223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91099"/>
            <a:ext cx="3069377" cy="227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10935"/>
          <a:stretch/>
        </p:blipFill>
        <p:spPr bwMode="auto">
          <a:xfrm>
            <a:off x="3419872" y="4437112"/>
            <a:ext cx="1608782" cy="228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9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>
          <a:xfrm>
            <a:off x="107504" y="116632"/>
            <a:ext cx="8928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Традиционный </a:t>
            </a:r>
            <a:r>
              <a:rPr lang="ru-RU" sz="2000" b="1" dirty="0"/>
              <a:t>турнир по мини-футболу среди пап учеников и педагогов нашей </a:t>
            </a:r>
            <a:r>
              <a:rPr lang="ru-RU" sz="2000" b="1" dirty="0" smtClean="0"/>
              <a:t>школы</a:t>
            </a:r>
          </a:p>
          <a:p>
            <a:r>
              <a:rPr lang="en-US" sz="2000" b="1" dirty="0" smtClean="0"/>
              <a:t>#</a:t>
            </a:r>
            <a:r>
              <a:rPr lang="ru-RU" sz="2000" b="1" dirty="0" err="1" smtClean="0"/>
              <a:t>школьныесоревнования</a:t>
            </a:r>
            <a:endParaRPr lang="ru-RU" sz="2000" b="1" dirty="0" smtClean="0"/>
          </a:p>
          <a:p>
            <a:r>
              <a:rPr lang="ru-RU" sz="2000" b="1" dirty="0" smtClean="0"/>
              <a:t>#</a:t>
            </a:r>
            <a:r>
              <a:rPr lang="ru-RU" sz="2000" b="1" dirty="0" err="1" smtClean="0"/>
              <a:t>ШСК_Олимп</a:t>
            </a:r>
            <a:endParaRPr lang="ru-RU" sz="2000" b="1" dirty="0"/>
          </a:p>
          <a:p>
            <a:r>
              <a:rPr lang="ru-RU" sz="2000" b="1" dirty="0"/>
              <a:t>#Школа4городаТосно</a:t>
            </a:r>
          </a:p>
          <a:p>
            <a:r>
              <a:rPr lang="ru-RU" sz="2000" b="1" dirty="0"/>
              <a:t>#</a:t>
            </a:r>
            <a:r>
              <a:rPr lang="ru-RU" sz="2000" b="1" dirty="0" err="1"/>
              <a:t>Тосненскийрайон</a:t>
            </a:r>
            <a:endParaRPr lang="ru-RU" sz="2000" b="1" dirty="0"/>
          </a:p>
        </p:txBody>
      </p:sp>
      <p:sp>
        <p:nvSpPr>
          <p:cNvPr id="2" name="AutoShape 4" descr="https://sun9-8.userapi.com/impg/brGLUfjQU1RptdQkt7QgWtziLENXexy6spzE8A/7-kf2a_h5iQ.jpg?size=807x454&amp;quality=95&amp;sign=5d9a5878aaf1f08e9b2114ac1e5e4dfb&amp;c_uniq_tag=rECxUQJqxTaSjbYupQogyHezgjO58huLHo8mfBNJ2F8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" r="15246" b="9720"/>
          <a:stretch/>
        </p:blipFill>
        <p:spPr bwMode="auto">
          <a:xfrm>
            <a:off x="251520" y="1268760"/>
            <a:ext cx="3794006" cy="284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/>
          <a:stretch/>
        </p:blipFill>
        <p:spPr bwMode="auto">
          <a:xfrm>
            <a:off x="4283968" y="1340768"/>
            <a:ext cx="4608512" cy="27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67" y="4293096"/>
            <a:ext cx="1789113" cy="238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43462" y="4914999"/>
            <a:ext cx="63732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/>
              <a:t>Ребята </a:t>
            </a:r>
            <a:r>
              <a:rPr lang="ru-RU" sz="2000" b="1" dirty="0"/>
              <a:t>с родителями сделали </a:t>
            </a:r>
            <a:r>
              <a:rPr lang="ru-RU" sz="2000" b="1" dirty="0" smtClean="0"/>
              <a:t>изготовили </a:t>
            </a:r>
            <a:r>
              <a:rPr lang="ru-RU" sz="2000" b="1" dirty="0"/>
              <a:t>игрушки на </a:t>
            </a:r>
            <a:r>
              <a:rPr lang="ru-RU" sz="2000" b="1" dirty="0" smtClean="0"/>
              <a:t>новогоднюю</a:t>
            </a:r>
          </a:p>
          <a:p>
            <a:r>
              <a:rPr lang="ru-RU" sz="2000" b="1" dirty="0" smtClean="0"/>
              <a:t>футбольную </a:t>
            </a:r>
            <a:r>
              <a:rPr lang="ru-RU" sz="2000" b="1" dirty="0"/>
              <a:t>ёлку в рамках проекта </a:t>
            </a:r>
            <a:r>
              <a:rPr lang="ru-RU" sz="2000" b="1" dirty="0" smtClean="0"/>
              <a:t>"Футбол </a:t>
            </a:r>
            <a:r>
              <a:rPr lang="ru-RU" sz="2000" b="1" dirty="0"/>
              <a:t>в школе"</a:t>
            </a:r>
          </a:p>
          <a:p>
            <a:r>
              <a:rPr lang="en-US" sz="2000" b="1" dirty="0" smtClean="0"/>
              <a:t>#</a:t>
            </a:r>
            <a:r>
              <a:rPr lang="ru-RU" sz="2000" b="1" dirty="0" err="1" smtClean="0"/>
              <a:t>футболвшколе</a:t>
            </a:r>
            <a:endParaRPr lang="ru-RU" sz="2000" b="1" dirty="0" smtClean="0"/>
          </a:p>
          <a:p>
            <a:r>
              <a:rPr lang="ru-RU" sz="2000" b="1" dirty="0" smtClean="0"/>
              <a:t>#</a:t>
            </a:r>
            <a:r>
              <a:rPr lang="ru-RU" sz="2000" b="1" dirty="0" err="1" smtClean="0"/>
              <a:t>ШСК_Олимп</a:t>
            </a:r>
            <a:endParaRPr lang="ru-RU" sz="2000" b="1" dirty="0"/>
          </a:p>
          <a:p>
            <a:r>
              <a:rPr lang="ru-RU" sz="2000" b="1" dirty="0"/>
              <a:t>#Школа4городаТосно</a:t>
            </a:r>
          </a:p>
          <a:p>
            <a:r>
              <a:rPr lang="ru-RU" sz="2000" b="1" dirty="0"/>
              <a:t>#</a:t>
            </a:r>
            <a:r>
              <a:rPr lang="ru-RU" sz="2000" b="1" dirty="0" err="1"/>
              <a:t>Тосненскийрайон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19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Учитель\Downloads\e8cda01f1dbbaa0efff6a24240c564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8393364" cy="67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2448272" cy="242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7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822</Words>
  <Application>Microsoft Office PowerPoint</Application>
  <PresentationFormat>Экран (4:3)</PresentationFormat>
  <Paragraphs>106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ШСК «Олимп» руководитель ШСК «Олимп»  Ю.В. Давыдова</vt:lpstr>
      <vt:lpstr>ШСК «Олимп» руководитель ШСК «Олимп»  Ю.В. Давыдова</vt:lpstr>
      <vt:lpstr>2.1. ШСК «Олимп» создается в целях широкого привлечения обучающихся и педагогических работников образовательной организации к выполнению государственных требований к уровню физической подготовленности учащихся при выполнении нормативов Всероссийского физкультурно-спортивного комплекса «Готов к труду и обороне» (ГТО), а также привлечения обучающихся, родителей и педагогических работников к организации и совершенствованию спортивно-массовой работы в школе, пропаганды здорового образа жизни, укрепления здоровья обучающихся, повышения их работоспособности и спортивного мастерства. </vt:lpstr>
      <vt:lpstr>Участие в спортивных соревнованиях  в 2023-2024 учебном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Социальное партнерство  ШСК «Олимп»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Учитель</cp:lastModifiedBy>
  <cp:revision>32</cp:revision>
  <dcterms:created xsi:type="dcterms:W3CDTF">2023-06-27T12:15:20Z</dcterms:created>
  <dcterms:modified xsi:type="dcterms:W3CDTF">2024-06-18T11:52:32Z</dcterms:modified>
</cp:coreProperties>
</file>