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15962-6756-4B96-8767-57C029589268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2C112-E7B9-459A-9EC4-9C6182F72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2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E9498-AA1B-472A-95E8-4E7A1B99CF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8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0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1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6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6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7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7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1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7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4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3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DE597B-C99C-4926-8AEA-4A137A3CC295}" type="datetimeFigureOut">
              <a:rPr lang="ru-RU" smtClean="0"/>
              <a:pPr/>
              <a:t>26.06.2024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9FC731E-9388-444D-A460-9792BFDE5E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riem@vatuga.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medik@vyborg.r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pk.znaet.ru/" TargetMode="External"/><Relationship Id="rId2" Type="http://schemas.openxmlformats.org/officeDocument/2006/relationships/hyperlink" Target="mailto:lapk.luga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sit75@list.r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priem@vatuga.r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vptvolhov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tosnopt@gmail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ppt_07@mail.r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llklisino@llk.su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licey26-05@mail.r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ligvy@vbg.r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pl36@sbor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mmt16@mail.ru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spokipk@kirishi.ru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bsht_beseda@inbox.ru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uz-vak@yandex.r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ppcolledj@mail.ru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gpk_@mail.ru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bat42@mail.r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pu_55@mail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58541" y="37154"/>
            <a:ext cx="8053844" cy="551742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Выборгский филиал Федерального государственного бюджетного образовательного учреждения высшего образования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«Санкт-Петербургский государственный университет гражданской авиации»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Выборгский филиал ФГБОУ ВО СПбГУ ГА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188808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обл., г. Выборг, ул. Путейская, д.8.(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общежития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+7 (813)-782-14-90—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тел.   +7 (813)-782-49-70—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8.30 – 17.00.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priem@vatuga.ru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https://vatuga.ru/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060" y="459909"/>
            <a:ext cx="2947481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9 классы(3,50)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11 классы(4)в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54576"/>
            <a:ext cx="12192000" cy="129266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Техническая эксплуатация летательных аппаратов и двигателей- механики; техническая эксплуатация электрифицированных и пилотажно-навигационных комплексов-электрики; сервис на транспорте (по видам транспорта)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" y="2829802"/>
            <a:ext cx="3709773" cy="220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22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"/>
          <a:ext cx="12192000" cy="708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2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40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деревообработки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Техническое обслуживание и ремонт автомобильного транспорта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продукции общественного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3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Автомеханик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столярного и мебельного производства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Повар, кондитер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3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Электромонтер по ремонту и обслуживанию электрооборудования (по отраслям)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Оператор швейного 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жилищно-коммунального хозяйства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43394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по ремонту и обслуживанию автомобилей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8403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Поварское и кондитерское дело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533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31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44982" y="958362"/>
            <a:ext cx="8600479" cy="42027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«Волховский колледж транспортного строительства»</a:t>
            </a:r>
            <a:endParaRPr lang="en-US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«Волховский колледж транспортного строительства»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187401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г. Волхов, ул. Воронежская, д. 4(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обучающимся.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Проезд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от Санкт-Петербурга до ст. Волховстрой 1, от Железнодорожного вокзала Волховстрой 1 автобусом №2, 3, 4 до остановки «улица Гагарина»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0000"/>
                </a:solidFill>
                <a:latin typeface="Roboto"/>
              </a:rPr>
              <a:t>Адрес общежития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0000"/>
                </a:solidFill>
                <a:latin typeface="Roboto"/>
              </a:rPr>
              <a:t> Российская Федерация, 87401, Ленинградская область, г. Волхов, ул. Володарского, д. 5а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+7 (813)-637-12-74—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тел.  +7 (812) 611-44-50—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vcts@mail.ru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3,20 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Строительство и эксплуатация автомобильных дорог и аэродромов; прикладная информатика; экономика и бухгалтерский учет; сварщик; техническая эксплуатация подъемно-транспортных, строительных, дорожных машин и оборудования; земельно-имущественные отношения; операционная деятельность в логистике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396"/>
            <a:ext cx="3444982" cy="226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80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" y="2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0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Монтаж и техническая эксплуатация промышленного оборудования (по отраслям)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/>
                        <a:t>2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Организация перевозок и управление на транспорте (по видам)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9 классов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Мастер по ремонту и обслуживанию автомобилей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2 года 10</a:t>
                      </a:r>
                      <a:r>
                        <a:rPr lang="ru-RU" sz="1500" baseline="0" dirty="0"/>
                        <a:t> </a:t>
                      </a:r>
                      <a:r>
                        <a:rPr lang="ru-RU" sz="1500" dirty="0"/>
                        <a:t>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en-US" sz="1500" dirty="0"/>
                        <a:t>4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Монтаж, наладка и эксплуатация электрооборудования промышленных и гражданских зданий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9 классов</a:t>
                      </a:r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3 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334">
                <a:tc>
                  <a:txBody>
                    <a:bodyPr/>
                    <a:lstStyle/>
                    <a:p>
                      <a:r>
                        <a:rPr lang="ru-RU" sz="15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Сервис на транспорте (по видам транспорта)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2 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8240">
                <a:tc>
                  <a:txBody>
                    <a:bodyPr/>
                    <a:lstStyle/>
                    <a:p>
                      <a:r>
                        <a:rPr lang="ru-RU" sz="15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Слесарь по обслуживанию и ремонту подвижного состава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2 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/>
                        <a:t>бюджет</a:t>
                      </a:r>
                      <a:endParaRPr lang="ru-R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Строительство и эксплуатация автомобильных дорог и аэродромов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808240">
                <a:tc>
                  <a:txBody>
                    <a:bodyPr/>
                    <a:lstStyle/>
                    <a:p>
                      <a:r>
                        <a:rPr lang="ru-RU" sz="15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Строительство и эксплуатация автомобильных дорог и аэродромов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dirty="0"/>
                        <a:t>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500" dirty="0"/>
                        <a:t>2 года 10 месяцев</a:t>
                      </a:r>
                    </a:p>
                    <a:p>
                      <a:endParaRPr lang="ru-R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533931"/>
                  </a:ext>
                </a:extLst>
              </a:tr>
              <a:tr h="493046">
                <a:tc>
                  <a:txBody>
                    <a:bodyPr/>
                    <a:lstStyle/>
                    <a:p>
                      <a:r>
                        <a:rPr lang="ru-RU" sz="15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Операционная деятельность в логистике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11 класс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1год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390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06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FBE72-E9C6-4E3A-A384-42857C40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934"/>
            <a:ext cx="3246739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5F8DF-CB9D-44B5-BBC0-1393276E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21128"/>
            <a:ext cx="8185638" cy="2606849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название организации: Государственное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автономное профессиональное образовательное учреждение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Ленинградской области "БОРСКИЙ АГРОПРОМЫШЛЕННЫЙ ТЕХНИКУМ"</a:t>
            </a:r>
            <a:br>
              <a:rPr lang="ru-RU" sz="1600" b="1" dirty="0">
                <a:solidFill>
                  <a:schemeClr val="tx1"/>
                </a:solidFill>
                <a:latin typeface="Roboto"/>
              </a:rPr>
            </a:b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ГАПОУ ЛО "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БОРСКИЙ АГРОПРОМЫШЛЕННЫЙ ТЕХНИКУМ"</a:t>
            </a:r>
            <a:b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Адрес техникума: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187643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, Ленинградская область, Бокситогорский район, дер.Бор (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из </a:t>
            </a:r>
            <a:r>
              <a:rPr lang="ru-RU" sz="1600" dirty="0" err="1">
                <a:solidFill>
                  <a:schemeClr val="tx1"/>
                </a:solidFill>
                <a:latin typeface="Roboto"/>
              </a:rPr>
              <a:t>гор.Тихвина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-  автобус № 141)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с 8.30 до 16.30 (четверг - до 17.00).</a:t>
            </a:r>
            <a:b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                    Выходные дни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: суббота, воскресенье.</a:t>
            </a: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Контактный телефон: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+7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(813) 662- 97-46 - секретариат</a:t>
            </a:r>
            <a:b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              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+7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(813) 662-97-99 - приёмная комиссия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+7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  <a:t>(813) 662-9786 – общежитие.</a:t>
            </a:r>
            <a:br>
              <a:rPr lang="ru-RU" sz="1600" b="0" i="0" dirty="0">
                <a:solidFill>
                  <a:schemeClr val="tx1"/>
                </a:solidFill>
                <a:effectLst/>
                <a:latin typeface="Roboto"/>
              </a:rPr>
            </a:br>
            <a:r>
              <a:rPr lang="ru-RU" sz="1600" b="1" i="0" dirty="0">
                <a:solidFill>
                  <a:schemeClr val="tx1"/>
                </a:solidFill>
                <a:effectLst/>
                <a:latin typeface="Roboto"/>
              </a:rPr>
              <a:t>Электронная почта:</a:t>
            </a:r>
            <a:endParaRPr lang="ru-RU" sz="1600" b="0" i="0" dirty="0">
              <a:solidFill>
                <a:schemeClr val="tx1"/>
              </a:solidFill>
              <a:effectLst/>
              <a:latin typeface="Roboto"/>
            </a:endParaRPr>
          </a:p>
          <a:p>
            <a:pPr marL="0" indent="0" algn="ctr" fontAlgn="base">
              <a:lnSpc>
                <a:spcPct val="120000"/>
              </a:lnSpc>
              <a:buNone/>
            </a:pPr>
            <a:r>
              <a:rPr lang="ru-RU" sz="1600" b="1" i="0" dirty="0">
                <a:solidFill>
                  <a:schemeClr val="accent3">
                    <a:lumMod val="75000"/>
                  </a:schemeClr>
                </a:solidFill>
                <a:effectLst/>
                <a:latin typeface="Roboto"/>
              </a:rPr>
              <a:t>borsky.tehnickum@yandex.ru-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85357"/>
            <a:ext cx="12191999" cy="117910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производства и переработки сельскохозяйственной продукции; механизация сельского хозяйства; электрификация и автоматизация сельского хозяйства; мастер отделочных строительных работ; мастер по ремонту и обслуживанию автомобилей; 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+mn-cs"/>
              </a:rPr>
              <a:t>ракторист-машинист сельскохозяйственного производства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3,20 в 2024 году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AFF75B-ADE1-46EC-8E51-16414A1B6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3" y="1943812"/>
            <a:ext cx="3602707" cy="2301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18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-1" y="-6"/>
          <a:ext cx="12192000" cy="6119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1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520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33423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Технология производства и переработки сельскохозяйственной продукции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Механизация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Эксплуатация и ремонт сельскохозяйственной техники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Электрификация и автоматизация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Экономика и бухгалтерский учёт (по отраслям)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33423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Программы подготовки квалифицированных рабочих и служащих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 строительных отделочных и декоративных работ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 классов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Сварщик (ручной и частично механизированной сварки (наплавки)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334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 по ремонту и обслуживанию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655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Тракторист-машинист сельскохозяйственного производства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44817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аттестата-3,60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73115"/>
            <a:ext cx="12192000" cy="98488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Сестринское дело; лечебное дело; лабораторная диагностика; стоматология профилактическая младшая медицинская сестра по уходу за больными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81351" y="63284"/>
            <a:ext cx="8241475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области «Выборгский медицинский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«Выборгский медицинский колледж 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188410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, Ленинградская область,  г. Волосово, ул. Хрустицкого, д.76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общежития: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г. Выборг, Ленинградское шоссе, дом 26а(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в г. Волосово, г. Кингисеппе, г. Сланцы, г. Приозерске в п. Сиверский Гатчинского р-на общежития не имеется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тел./факс  +7 (813) 732-24-28— приёмная директора.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18.00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medik@vyborg.ru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http://medik.vyborg.ru/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6619"/>
            <a:ext cx="3574473" cy="225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013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/>
        </p:nvGraphicFramePr>
        <p:xfrm>
          <a:off x="320634" y="914401"/>
          <a:ext cx="11483440" cy="4974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7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17110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077016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442696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1915052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606139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73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992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Сестринское </a:t>
                      </a:r>
                      <a:r>
                        <a:rPr lang="ru-RU" sz="1600" u="none" dirty="0"/>
                        <a:t>дело(</a:t>
                      </a:r>
                      <a:r>
                        <a:rPr lang="ru-RU" sz="1600" b="1" u="none" dirty="0"/>
                        <a:t>медицинская сестра / медицинский брат</a:t>
                      </a:r>
                      <a:r>
                        <a:rPr lang="ru-RU" sz="1600" u="none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бюджет/ 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964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Сестринское дело(</a:t>
                      </a:r>
                      <a:r>
                        <a:rPr lang="ru-RU" sz="1600" b="1" dirty="0"/>
                        <a:t>медицинская сестра / медицинский брат</a:t>
                      </a:r>
                      <a:r>
                        <a:rPr lang="ru-RU" sz="1600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875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Лечебное дело(</a:t>
                      </a:r>
                      <a:r>
                        <a:rPr lang="ru-RU" sz="1600" b="1" dirty="0"/>
                        <a:t>фельдшер</a:t>
                      </a:r>
                      <a:r>
                        <a:rPr lang="ru-RU" sz="1600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1167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Лабораторная </a:t>
                      </a:r>
                      <a:r>
                        <a:rPr lang="ru-RU" sz="1600" b="0" dirty="0"/>
                        <a:t>диагностика</a:t>
                      </a:r>
                      <a:r>
                        <a:rPr lang="ru-RU" sz="1600" b="1" dirty="0"/>
                        <a:t>(медицинский лабораторный техник</a:t>
                      </a:r>
                      <a:r>
                        <a:rPr lang="ru-RU" sz="1600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921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894" y="2082623"/>
            <a:ext cx="3883498" cy="2255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3,40 в 2024году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151564"/>
            <a:ext cx="12171787" cy="171046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бухгалтерский учет; монтаж, наладка и эксплуатация электрооборудования; сварщик; монтаж и техническая эксплуатация промышленного оборудования; сварочное производство; техническое обслуживание и ремонт автотранспорта; технология комплексной переработки древесины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D0430C8-8175-4895-8831-933EC361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213" y="96715"/>
            <a:ext cx="8425799" cy="531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Полное наименование учреждения: Государственное бюджетное профессиональное образовательное учреждение Ленинградской области «Политехнический колледж» города Светогорска»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ГБ ПОУ ЛО "Политехнический колледж".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Адрес техникума: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188992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Ленинградская обл., г. Светогорск ул. Красноармейская д. 3( нет общежития)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Режим работы: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понедельник-суббота с 8:30 до 17:30, обед с 12:00 до 13:00. Воскресенье - выходной.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Телефоны: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         +7 (813) 784-34-85 - секретарь учебной части; 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+7 (813) 784 58-65 - приемная директора.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E-mail:</a:t>
            </a:r>
            <a:r>
              <a:rPr kumimoji="0" lang="ru-RU" alt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pl40@yandex.ru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 </a:t>
            </a:r>
            <a:r>
              <a:rPr kumimoji="0" lang="de-DE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http://svetocollege.ru/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75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7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4"/>
          <a:ext cx="12192001" cy="6857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468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3401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По программам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10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Менеджер по продажам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Сварочное производство( техник)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456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+mn-lt"/>
                        </a:rPr>
                        <a:t>Товароведение и экспертиза качества потребительских товаров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платно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75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+mn-lt"/>
                        </a:rPr>
                        <a:t>Монтаж и техническая эксплуатация промышленного оборудования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56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+mn-lt"/>
                        </a:rPr>
                        <a:t>Технология комплексной переработки древесины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910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+mn-lt"/>
                        </a:rPr>
                        <a:t>Монтаж, наладка и эксплуатация электрооборудования промышленных и гражданских зданий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572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+mn-lt"/>
                        </a:rPr>
                        <a:t>Электромонтер по ремонту и обслуживанию электрооборудования (по отраслям)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3401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По программам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355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>
                          <a:effectLst/>
                          <a:latin typeface="+mn-lt"/>
                        </a:rPr>
                        <a:t>Экономика и бухгалтерский учет (по отраслям)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385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9.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>
                          <a:effectLst/>
                          <a:latin typeface="+mn-lt"/>
                        </a:rPr>
                        <a:t>Монтаж и техническая эксплуатация промышленного оборудования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11 классов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>
                          <a:effectLst/>
                          <a:latin typeface="+mn-lt"/>
                        </a:rPr>
                        <a:t>Технология комплексной переработки древесины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11 классов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434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indent="-254000" algn="just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>
                          <a:effectLst/>
                          <a:latin typeface="+mn-lt"/>
                        </a:rPr>
                        <a:t>Монтаж, наладка и эксплуатация электрооборудования промышленных и гражданских зданий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  <a:tr h="485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Товароведение и экспертиза качества потребительских товаров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3585151"/>
                  </a:ext>
                </a:extLst>
              </a:tr>
              <a:tr h="4346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эксплуатация зданий и сооружений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801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046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57818"/>
            <a:ext cx="12191999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Мастер отделочных строительных работ; монтажник санитарно-технических, вентиляционных систем и оборудования; сварщик (электросварочные и газосварочные работы); пекарь; технология хлеба, кондитерских и макаронных изделий; сварочное производство; автомеханик; техническое обслуживание и ремонт автомобильного транспорта; портной; оператор швейного 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74473" y="-207034"/>
            <a:ext cx="8372104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автономное профессиональное образовательное учреждение Ленинградской области «Лужский агропромышленный техникум»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ЛО «Лужский агропромышленный техникум»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техникума: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188230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г. Луга, Ленинградская область, Медведское шоссе, д. 2.(ж/д до ст. Луга, авт. № 131 до ост. "Техникум", иногородним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предоставляется общежитие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тел./факс  +7 (813) 722-33-51— приёмная директора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lapk.luga@yandex.ru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www.lapk.znaet.ru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7569"/>
            <a:ext cx="3574473" cy="2326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364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12192000" cy="6907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7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6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6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Техническая эксплуатация летательных аппаратов и двигателей(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</a:t>
                      </a: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/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6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эксплуатация электрифицированных и пилотажно-навигационных комплексов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Техническая эксплуатация летательных аппаратов и двигателей(</a:t>
                      </a:r>
                      <a:r>
                        <a:rPr lang="ru-RU" sz="1600" b="1" dirty="0"/>
                        <a:t>техник</a:t>
                      </a:r>
                      <a:r>
                        <a:rPr lang="ru-RU" sz="1600" dirty="0"/>
                        <a:t>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41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Техническая эксплуатация электрифицированных и пилотажно-навигационных комплексов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10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Сервис на транспорте (по видам транспорта)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11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/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86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1997" cy="6119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42846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48249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8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2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1252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713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strike="noStrike" dirty="0">
                          <a:effectLst/>
                          <a:latin typeface="+mn-lt"/>
                        </a:rPr>
                        <a:t>Мастер отделочных строительных и декоративных работ( </a:t>
                      </a:r>
                      <a:r>
                        <a:rPr lang="ru-RU" sz="1600" b="1" u="none" strike="noStrike" dirty="0">
                          <a:effectLst/>
                          <a:latin typeface="+mn-lt"/>
                        </a:rPr>
                        <a:t>маляр,</a:t>
                      </a:r>
                      <a:r>
                        <a:rPr lang="ru-RU" sz="1600" b="1" u="none" strike="noStrike" baseline="0" dirty="0">
                          <a:effectLst/>
                          <a:latin typeface="+mn-lt"/>
                        </a:rPr>
                        <a:t> штукатур, облицовщик- плиточник</a:t>
                      </a:r>
                      <a:r>
                        <a:rPr lang="ru-RU" sz="1600" u="none" strike="noStrike" baseline="0" dirty="0">
                          <a:effectLst/>
                          <a:latin typeface="+mn-lt"/>
                        </a:rPr>
                        <a:t>)</a:t>
                      </a:r>
                      <a:endParaRPr lang="ru-RU" sz="1600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447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Сварщик (ручной и частично механизированной сварки (наплавки)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676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Технология хлеба</a:t>
                      </a:r>
                      <a:r>
                        <a:rPr lang="ru-RU" sz="1600" baseline="0" dirty="0">
                          <a:latin typeface="+mn-lt"/>
                        </a:rPr>
                        <a:t>,</a:t>
                      </a:r>
                      <a:r>
                        <a:rPr lang="ru-RU" sz="1600" dirty="0">
                          <a:latin typeface="+mn-lt"/>
                        </a:rPr>
                        <a:t> кондитерских и макаронных изделий( </a:t>
                      </a:r>
                      <a:r>
                        <a:rPr lang="ru-RU" sz="1600" b="1" dirty="0">
                          <a:latin typeface="+mn-lt"/>
                        </a:rPr>
                        <a:t>пекарь, кондитер, тестовод</a:t>
                      </a:r>
                      <a:r>
                        <a:rPr lang="ru-RU" sz="1600" dirty="0">
                          <a:latin typeface="+mn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 года 10 месяцев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673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Техническое обслуживание и ремонт двигателей, систем и агрегатов автомобилей(</a:t>
                      </a:r>
                      <a:r>
                        <a:rPr lang="ru-RU" sz="1600" b="1" dirty="0">
                          <a:latin typeface="+mn-lt"/>
                        </a:rPr>
                        <a:t>слесарь</a:t>
                      </a:r>
                      <a:r>
                        <a:rPr lang="ru-RU" sz="1600" dirty="0">
                          <a:latin typeface="+mn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676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Тракторист - машинист сельскохозяйственного производства категории </a:t>
                      </a:r>
                      <a:r>
                        <a:rPr lang="de-DE" sz="1600" dirty="0">
                          <a:latin typeface="+mn-lt"/>
                        </a:rPr>
                        <a:t>B,</a:t>
                      </a:r>
                      <a:r>
                        <a:rPr lang="de-DE" sz="1600" baseline="0" dirty="0">
                          <a:latin typeface="+mn-lt"/>
                        </a:rPr>
                        <a:t> C, E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бюджет/ 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  <a:tr h="378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Слесарь</a:t>
                      </a:r>
                      <a:r>
                        <a:rPr lang="ru-RU" sz="1600" baseline="0" dirty="0">
                          <a:latin typeface="+mn-lt"/>
                        </a:rPr>
                        <a:t> по ремонту сельскохозяйственных машин и оборудования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0924914"/>
                  </a:ext>
                </a:extLst>
              </a:tr>
              <a:tr h="520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Монтажник санитарно-технических , вентиляционных систем и</a:t>
                      </a:r>
                    </a:p>
                    <a:p>
                      <a:r>
                        <a:rPr lang="ru-RU" sz="1600" dirty="0">
                          <a:latin typeface="+mn-lt"/>
                        </a:rPr>
                        <a:t>оборудования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3767709"/>
                  </a:ext>
                </a:extLst>
              </a:tr>
              <a:tr h="780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8.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Эксплуатация и ремонт сельскохозяйственной техники и</a:t>
                      </a:r>
                    </a:p>
                    <a:p>
                      <a:r>
                        <a:rPr lang="ru-RU" sz="1600" dirty="0">
                          <a:latin typeface="+mn-lt"/>
                        </a:rPr>
                        <a:t>Оборудования(</a:t>
                      </a:r>
                      <a:r>
                        <a:rPr lang="ru-RU" sz="1600" b="1" dirty="0">
                          <a:latin typeface="+mn-lt"/>
                        </a:rPr>
                        <a:t>техник</a:t>
                      </a:r>
                      <a:r>
                        <a:rPr lang="ru-RU" sz="1600" dirty="0">
                          <a:latin typeface="+mn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38344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2899535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FBE72-E9C6-4E3A-A384-42857C40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934"/>
            <a:ext cx="3246739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5F8DF-CB9D-44B5-BBC0-1393276E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7911"/>
            <a:ext cx="7910286" cy="52872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Полное название организации: Государственное автономное профессиональное образовательное учреждение Ленинградской области «Всеволожский агропромышленный техникум»</a:t>
            </a:r>
          </a:p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Сокращенное название : </a:t>
            </a:r>
            <a:endParaRPr lang="en-US" sz="1600" b="1" i="0" dirty="0">
              <a:solidFill>
                <a:srgbClr val="202020"/>
              </a:solidFill>
              <a:effectLst/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1600" b="1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ГАПОУ ЛО «Всеволожский агропромышленный техникум»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rgbClr val="202020"/>
                </a:solidFill>
                <a:effectLst/>
                <a:latin typeface="Roboto" panose="02000000000000000000" pitchFamily="2" charset="0"/>
              </a:rPr>
              <a:t> 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Адрес: пл. Растрелли, 2 А, Санкт-Петербург, 191124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 Телефон: 8 (812) 539-44-50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Адрес образовательной организации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Российская Федерация,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188643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Ленинградская область, г. Всеволожск, ул.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Шишканя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д. 1.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      </a:t>
            </a: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Адрес общежития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Российская Федерация, 188643, Ленинградская область, г. Всеволожск, ул. </a:t>
            </a:r>
            <a:r>
              <a:rPr lang="ru-RU" sz="1600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Шишканя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, д. 18.</a:t>
            </a:r>
          </a:p>
          <a:p>
            <a:pPr marL="0" indent="0" algn="ctr">
              <a:buNone/>
            </a:pPr>
            <a:r>
              <a:rPr lang="ru-RU" sz="16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            Режим работы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: Пятидневная рабочая неделя с 8.30 до 17.30. Выходные дни - суббота, воскресенье, праздничные дни, установленные законодательством.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Тел./факс: +7 (813) 702-44-50</a:t>
            </a:r>
          </a:p>
          <a:p>
            <a:pPr marL="0" indent="0" algn="ctr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E-mail: </a:t>
            </a:r>
            <a:r>
              <a:rPr lang="ru-RU" sz="16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vshk@mail.ru</a:t>
            </a:r>
            <a:r>
              <a:rPr lang="ru-RU" sz="1600" b="1" i="0" dirty="0">
                <a:solidFill>
                  <a:schemeClr val="accent3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</a:t>
            </a:r>
            <a:r>
              <a:rPr lang="de-DE" sz="1600" b="1" dirty="0">
                <a:solidFill>
                  <a:srgbClr val="92D050"/>
                </a:solidFill>
                <a:latin typeface="Roboto" panose="02000000000000000000"/>
              </a:rPr>
              <a:t>https://vsevshk.ru/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Направления образовательных услуг: Электрификация и автоматизация сельского хозяйства; экономика и бухгалтерский учет; техническое обслуживание и ремонт автомобильного транспорта; землеустройство; автомеханик;  электромонтер по ремонту и обслуживания электрооборудования; тракторист-машинист сельскохозяйственного производства; эксплуатация и ремонт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,20 в 2024 году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E713B9-844A-4B69-8E50-16F7B4B59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939"/>
            <a:ext cx="3657600" cy="1981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104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B9B46-54EC-4888-9792-EC158CF6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Образовательные услуги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-1"/>
          <a:ext cx="12191997" cy="6185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42846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48249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8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2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16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Электрификация и автоматизация сельского хозяйства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платно 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Экономика и бухгалтерский учёт (по отраслям)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Техническое обслуживание и ремонт автомобильного транспорта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2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Землеустройство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Эксплуатация и ремонт сельскохозяйственной техники и оборудования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  <a:tr h="2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Автомеханик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0924914"/>
                  </a:ext>
                </a:extLst>
              </a:tr>
              <a:tr h="662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Электромонтёр по ремонту и обслуживанию электрооборудования (по отраслям)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4824414"/>
                  </a:ext>
                </a:extLst>
              </a:tr>
              <a:tr h="49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Тракторист-машинист сельскохозяйственного производства</a:t>
                      </a:r>
                      <a:endParaRPr lang="ru-RU" sz="14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5399505"/>
                  </a:ext>
                </a:extLst>
              </a:tr>
              <a:tr h="327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Механизация сельского хозяйства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4891004"/>
                  </a:ext>
                </a:extLst>
              </a:tr>
              <a:tr h="527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Правоохранительная деятельность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r>
                        <a:rPr lang="ru-RU" sz="1400" dirty="0">
                          <a:effectLst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8326468"/>
                  </a:ext>
                </a:extLst>
              </a:tr>
              <a:tr h="452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 по ремонту и обслуживанию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 классов</a:t>
                      </a:r>
                      <a:endParaRPr lang="ru-RU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9511583"/>
                  </a:ext>
                </a:extLst>
              </a:tr>
              <a:tr h="49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ТО и ремонт двигателей, систем и агрегатов автомобилей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платно 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93255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51418"/>
            <a:ext cx="12192000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3608751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69949" y="0"/>
            <a:ext cx="7881626" cy="568786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автономное профессиональное образовательное учреждение Ленинградской области «Тихвинский Промышленно-Технологический Техникум им. </a:t>
            </a:r>
            <a:r>
              <a:rPr lang="ru-RU" sz="1600" b="1" dirty="0" err="1">
                <a:solidFill>
                  <a:schemeClr val="tx1"/>
                </a:solidFill>
                <a:latin typeface="Roboto"/>
              </a:rPr>
              <a:t>Е.И.Лебедева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"ТПТТ им. Е.И. Лебедева"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187556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Ленинградская область, город Тихвин, Учебный городок, дом 1.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(имеется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 +7(813) 677 40-03—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 тел.   +7 (813) 677 41-73—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8.30 – 17.00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priemtptt@yandex.ru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http://tptt.ru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94" y="569840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56966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Технология машиностроения; сварочное производство; технология продукции общественного питания; теплоснабжение и теплотехническое оборудование; мастер жилищно-коммунального хозяйства; мастер столярно-плотничных, паркетных и стекольных работа; мастер отделочных строительных и декоративных работ; электромонтер по ремонту и обслуживанию электрооборудования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" y="2139500"/>
            <a:ext cx="3593225" cy="221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8926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1"/>
          <a:ext cx="12192000" cy="713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59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8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58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73534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31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Теплоснабжение и теплотехническое оборудование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5349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Техническая эксплуатация и обслуживание электрического и электромеханического оборудования (по отраслям)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80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Технология машиностроения 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404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Сварочное производство 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273534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жилищно-коммунального хозяйства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600" spc="0" dirty="0">
                          <a:effectLst/>
                          <a:latin typeface="+mn-lt"/>
                        </a:rPr>
                        <a:t>Мастер столярно-плотничных, паркетных и стекольных работ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0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spc="0" dirty="0">
                          <a:effectLst/>
                          <a:latin typeface="+mn-lt"/>
                        </a:rPr>
                        <a:t>Мастер отделочных строительных и декоративных работ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436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Электромонтер по ремонту и обслуживанию электрооборудования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6647677"/>
                  </a:ext>
                </a:extLst>
              </a:tr>
              <a:tr h="8734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Контролер слесарных и станочных работ 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54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87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41915" y="106877"/>
            <a:ext cx="7990905" cy="53320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учреждение Ленинградской области «Сланцевский индустриальный 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"СИТ"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188560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обл., г. Сланцы, ул. </a:t>
            </a:r>
            <a:r>
              <a:rPr lang="ru-RU" sz="1600" dirty="0" err="1">
                <a:solidFill>
                  <a:schemeClr val="tx1"/>
                </a:solidFill>
                <a:latin typeface="Roboto"/>
              </a:rPr>
              <a:t>Климчука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д. 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1(имеется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81374 - 31472—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тел.   81374-31472 (доб. 9) 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sit75@list.ru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http://www.slit.uspb.ru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2466" y="495201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Средний балл аттестата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3,50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Электроснабжение; экономика и бухгалтерский учет; техническая эксплуатация и обслуживание электрического и электромеханического оборудования; банковское дело; закройщик; тракторист-машинист сельскохозяйственного производства; сварщик; оператор швейного оборудования; мастер общестроительных работ; мастер отделочных строительных и декоративных работ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0357"/>
            <a:ext cx="3599411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5137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"/>
          <a:ext cx="12191999" cy="611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Техническая эксплуатация и обслуживание электрического и  электромеханического оборудования (по отраслям)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Электроснабжение (по отраслям)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Монтаж, техническая  эксплуатация и ремонт промышленного оборудования (по отраслям)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Экономика и бухгалтерский учёт (по отраслям)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04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Банковское дело (по отраслям)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платно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Закройщик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5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99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Тракторист-машинист сельскохозяйственного производства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Сварщик (ручной и частично механизированной сварки (наплавки)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Оператор швейного 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107586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10.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Мастер отделочных строительных и декоративных работ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 10 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2835607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0" y="-249382"/>
            <a:ext cx="8193974" cy="62632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«Кингисеппский колледж технологии и сервиса»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«ККТ и С»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188480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Кингисепп, пр. Карла Маркса д. 3а.(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общежития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+7 (81375) 2-28-61—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тел. +7 (81375) 2-98-85—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priem@vatuga.ru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http://kolledj-kingisepp.ru/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аттестата-3,60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84949"/>
            <a:ext cx="12191999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Повар, кондитер; аппаратчик-оператор производства неорганических веществ; слесарь; мастер слесарных работ; докер-механизатор; лаборант-аналитик; лаборант по контролю качества сырья, реактивов, промежуточных продуктов, готовой продукции, отходов производства (по отраслям); технология продукции общественного питания; техническая эксплуатация и обслуживание электрического и электромеханического оборудования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24447"/>
            <a:ext cx="3657600" cy="209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04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2" y="1"/>
          <a:ext cx="12191999" cy="7387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2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7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60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6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23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1191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Технология продукции общественного питания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Сварочное производство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 2</a:t>
                      </a:r>
                      <a:r>
                        <a:rPr lang="ru-RU" sz="1400" baseline="0" dirty="0">
                          <a:latin typeface="+mn-lt"/>
                        </a:rPr>
                        <a:t> </a:t>
                      </a:r>
                      <a:r>
                        <a:rPr lang="ru-RU" sz="1400" dirty="0">
                          <a:latin typeface="+mn-lt"/>
                        </a:rPr>
                        <a:t>года 10 месяцев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594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+mn-lt"/>
                        </a:rPr>
                        <a:t>Техническая эксплуатация и обслуживание</a:t>
                      </a: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электрического и электромеханического оборудования (по отраслям)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 3 года 10 месяцев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endParaRPr lang="ru-RU" sz="1400" dirty="0">
                        <a:latin typeface="+mn-lt"/>
                      </a:endParaRP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Операционная деятельность в логистике</a:t>
                      </a:r>
                    </a:p>
                    <a:p>
                      <a:pPr algn="l"/>
                      <a:endParaRPr lang="ru-RU" sz="1400" dirty="0">
                        <a:latin typeface="+mn-lt"/>
                      </a:endParaRP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  2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32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+mn-lt"/>
                        </a:rPr>
                        <a:t>Техническое обслуживание и ремонт автомобильного транспорта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674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+mn-lt"/>
                        </a:rPr>
                        <a:t>Автоматизация</a:t>
                      </a: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технологических процессов</a:t>
                      </a:r>
                    </a:p>
                    <a:p>
                      <a:pPr algn="l"/>
                      <a:r>
                        <a:rPr lang="ru-RU" sz="1400" dirty="0">
                          <a:latin typeface="+mn-lt"/>
                        </a:rPr>
                        <a:t>и производств (по отраслям)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744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+mn-lt"/>
                        </a:rPr>
                        <a:t>Право и организация социального обеспечения 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 2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11915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29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                                                                                                        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Повар, кондитер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824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                                                                                 9.                                                                    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0" dirty="0"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spc="0" baseline="0" dirty="0">
                          <a:effectLst/>
                          <a:latin typeface="+mn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А</a:t>
                      </a:r>
                      <a:r>
                        <a:rPr lang="ru-RU" sz="1400" spc="0" dirty="0">
                          <a:effectLst/>
                          <a:latin typeface="+mn-lt"/>
                        </a:rPr>
                        <a:t>ппаратчик-оператор производства неорганических веществ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494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25734" y="-439387"/>
            <a:ext cx="7505205" cy="6495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«Волховский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«Волховский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187401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Волховский район, город Волхов, улица Дзержинского, дом 26 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</a:t>
            </a:r>
            <a:r>
              <a:rPr lang="ru-RU" sz="1600" b="1" i="1" dirty="0">
                <a:solidFill>
                  <a:schemeClr val="tx1"/>
                </a:solidFill>
                <a:latin typeface="Roboto"/>
              </a:rPr>
              <a:t>общежития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+7 (813) 637-10-80—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тел.   +7 (813) 636-26-39—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  <a:hlinkClick r:id="rId2"/>
              </a:rPr>
              <a:t>vptvolhov@mail.ru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B050"/>
                </a:solidFill>
              </a:rPr>
              <a:t>http://vctc.ru/</a:t>
            </a:r>
            <a:endParaRPr lang="ru-RU" sz="1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3,40 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70309"/>
            <a:ext cx="12192000" cy="954107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Электроснабжение; техническая эксплуатация подвижного состава железных дорог; сервис на транспорте; провод ник на железнодорожном транспорте; машинист локомотива; слесарь по обслуживанию и ремонту подвижного состава; организация перевозок и управление на транспорте; информационные системы и программирование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993805"/>
            <a:ext cx="3471183" cy="2294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194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325091" y="-154378"/>
            <a:ext cx="9048997" cy="56645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«Тосненский политехнический техникум»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«Тосненский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187000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Тосно, шоссе Барыбина, 56.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 +7 (813) 612-23-08—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тел.   +7 (813) 612-50-19—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17.00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 </a:t>
            </a: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tosnopt@gmail.com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http://tosnopt.ru/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97142"/>
            <a:ext cx="12192000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Сервис на транспорте; строительство и эксплуатация зданий и сооружений; механизация сельского хозяйства; технология продукции общественного питания; сварочное производство; техническое обслуживание и ремонт автомобильного транспорта; мастер отделочных строительных работ; тракторист-машинист сельскохозяйственного производства; автомеханик; машинист дорожных и строительных машин; сварщик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570845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31"/>
            <a:ext cx="3657600" cy="222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71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1" y="0"/>
          <a:ext cx="12191999" cy="6140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710144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650669">
                  <a:extLst>
                    <a:ext uri="{9D8B030D-6E8A-4147-A177-3AD203B41FA5}">
                      <a16:colId xmlns:a16="http://schemas.microsoft.com/office/drawing/2014/main" val="2371566917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179895450"/>
                    </a:ext>
                  </a:extLst>
                </a:gridCol>
                <a:gridCol w="1278578">
                  <a:extLst>
                    <a:ext uri="{9D8B030D-6E8A-4147-A177-3AD203B41FA5}">
                      <a16:colId xmlns:a16="http://schemas.microsoft.com/office/drawing/2014/main" val="1866969333"/>
                    </a:ext>
                  </a:extLst>
                </a:gridCol>
              </a:tblGrid>
              <a:tr h="422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73581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b="1" i="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базе ОСНОВНОГО ОБЩЕГО ОБРАЗОВАНИЯ( 9 классов) по очной форме обучения и на базе СРЕДНЕГО ОБЩЕГО ОБРАЗОВАНИЯ (11 классов) по заочной форме обучения  по программам подготовки специалистов среднего звена</a:t>
                      </a:r>
                      <a:endParaRPr lang="ru-RU" sz="1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23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Информационные системы и программирование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83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Электроснабжение (по отраслям)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445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перевозок и управление на транспорте (по видам)</a:t>
                      </a: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       9</a:t>
                      </a:r>
                      <a:r>
                        <a:rPr lang="en-US" sz="1400" dirty="0">
                          <a:effectLst/>
                        </a:rPr>
                        <a:t>/ 11</a:t>
                      </a:r>
                      <a:r>
                        <a:rPr lang="ru-RU" sz="1400" dirty="0">
                          <a:effectLst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 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971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эксплуатация подвижного состава железных дорог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9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11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899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Сервис на транспорте (по видам транспорта)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012" marR="71012" marT="35506" marB="3550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51945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базе ОСНОВНОГО ОБЩЕГО ОБРАЗОВАНИЯ( 9 классов) по очной форме по программам подготовки  квалифицированных рабочих и служащих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556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по ремонту и обслуживанию инженерных систем жилищно-коммунального хозяйства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46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Машинист локомотива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97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Слесарь по обслуживанию и ремонту подвижного состава</a:t>
                      </a:r>
                    </a:p>
                  </a:txBody>
                  <a:tcPr marL="95250" marR="95250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40421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2075413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1" y="-117640"/>
            <a:ext cx="8657110" cy="58426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«Подпорожский политехнический 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«Подпорожский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187780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Подпорожье, ул. Некрасова,д.3 В структуру техникума входят учебно-производственные </a:t>
            </a:r>
            <a:r>
              <a:rPr lang="ru-RU" sz="1600" i="1" u="sng" dirty="0">
                <a:solidFill>
                  <a:schemeClr val="tx1"/>
                </a:solidFill>
                <a:latin typeface="Roboto"/>
              </a:rPr>
              <a:t>мастерские, лаборатории, учебный полигон, библиотека, общежитие.</a:t>
            </a:r>
            <a:endParaRPr lang="ru-RU" sz="1600" u="sng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+7(813)653 -07 -69—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16.00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ppt_07@mail.ru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https://xn--n1acamh.xn--p1ai/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аттестата-3,70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26894"/>
            <a:ext cx="12192000" cy="123110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Технология машиностроения; наладчик компьютерных сетей; товароведение и экспертиза качества потребительских товаров; сетевое и системное администрирование; электромонтер по ремонту и обслуживанию электрооборудования (по отраслям;) сварщик; токарь-универсал; технология машиностроения; автомеханик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1329"/>
            <a:ext cx="3657601" cy="227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7859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-260831"/>
          <a:ext cx="12192000" cy="7347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59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8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5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4619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8170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341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Технология машиностроения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550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Техническое обслуживание и ремонт автомобильного транспорта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Товароведение и экспертиза качества потребительских товаров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Технология деревообработки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Сетевое и системное администрирование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495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Станочник деревообрабатывающих станков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4837559"/>
                  </a:ext>
                </a:extLst>
              </a:tr>
              <a:tr h="28170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Сварщик(ручной и частично механизированной</a:t>
                      </a:r>
                      <a:r>
                        <a:rPr lang="ru-RU" sz="1600" baseline="0" dirty="0">
                          <a:latin typeface="+mn-lt"/>
                        </a:rPr>
                        <a:t> сварки)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Повар, кондитер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460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Электромонтер по ремонту и обслуживанию электрооборудования (по отраслям)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26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Землеустройство; техническая эксплуатация подъемно-транспортных, строительных, дорожных машин и оборудования (по отраслям); мастер по лесному хозяйству; лесное и лесопарковое хозяйство; садово-парковое и ландшафтное строительство; охотоведение и звероводство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453320" y="-249683"/>
            <a:ext cx="8350753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области «Лисинский лесной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«Лисинский лесной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187023,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Ленинградская область, Тосненский район, посёлок Лисино-Корпус, улица Кравчинского, дом 4 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тел./факс +7 (813) 619 -41-42— 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тел.  +7 (813) 619-41-73— приемная комиссия.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llklisino@llk.su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https://llk.su/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8208"/>
            <a:ext cx="3574473" cy="2196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5047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7">
            <a:extLst>
              <a:ext uri="{FF2B5EF4-FFF2-40B4-BE49-F238E27FC236}">
                <a16:creationId xmlns:a16="http://schemas.microsoft.com/office/drawing/2014/main" id="{9C5021D0-1F8B-454D-95E4-C5B6D4BCA098}"/>
              </a:ext>
            </a:extLst>
          </p:cNvPr>
          <p:cNvGraphicFramePr>
            <a:graphicFrameLocks/>
          </p:cNvGraphicFramePr>
          <p:nvPr/>
        </p:nvGraphicFramePr>
        <p:xfrm>
          <a:off x="0" y="-1"/>
          <a:ext cx="12192000" cy="6504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">
                  <a:extLst>
                    <a:ext uri="{9D8B030D-6E8A-4147-A177-3AD203B41FA5}">
                      <a16:colId xmlns:a16="http://schemas.microsoft.com/office/drawing/2014/main" val="3483770839"/>
                    </a:ext>
                  </a:extLst>
                </a:gridCol>
                <a:gridCol w="471768">
                  <a:extLst>
                    <a:ext uri="{9D8B030D-6E8A-4147-A177-3AD203B41FA5}">
                      <a16:colId xmlns:a16="http://schemas.microsoft.com/office/drawing/2014/main" val="683531495"/>
                    </a:ext>
                  </a:extLst>
                </a:gridCol>
                <a:gridCol w="6219328">
                  <a:extLst>
                    <a:ext uri="{9D8B030D-6E8A-4147-A177-3AD203B41FA5}">
                      <a16:colId xmlns:a16="http://schemas.microsoft.com/office/drawing/2014/main" val="2449645489"/>
                    </a:ext>
                  </a:extLst>
                </a:gridCol>
                <a:gridCol w="1735449">
                  <a:extLst>
                    <a:ext uri="{9D8B030D-6E8A-4147-A177-3AD203B41FA5}">
                      <a16:colId xmlns:a16="http://schemas.microsoft.com/office/drawing/2014/main" val="630446201"/>
                    </a:ext>
                  </a:extLst>
                </a:gridCol>
                <a:gridCol w="2033216">
                  <a:extLst>
                    <a:ext uri="{9D8B030D-6E8A-4147-A177-3AD203B41FA5}">
                      <a16:colId xmlns:a16="http://schemas.microsoft.com/office/drawing/2014/main" val="2126690408"/>
                    </a:ext>
                  </a:extLst>
                </a:gridCol>
                <a:gridCol w="1705243">
                  <a:extLst>
                    <a:ext uri="{9D8B030D-6E8A-4147-A177-3AD203B41FA5}">
                      <a16:colId xmlns:a16="http://schemas.microsoft.com/office/drawing/2014/main" val="2468938440"/>
                    </a:ext>
                  </a:extLst>
                </a:gridCol>
              </a:tblGrid>
              <a:tr h="932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7396537"/>
                  </a:ext>
                </a:extLst>
              </a:tr>
              <a:tr h="10378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Специалист лесного и лесопаркового хозяйства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007480"/>
                  </a:ext>
                </a:extLst>
              </a:tr>
              <a:tr h="113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</a:rPr>
                        <a:t>Садово-парковое и ландшафтное строительство(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ru-RU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</a:t>
                      </a:r>
                      <a:r>
                        <a:rPr lang="en-US" sz="16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57418"/>
                  </a:ext>
                </a:extLst>
              </a:tr>
              <a:tr h="1043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Землеустройство(</a:t>
                      </a:r>
                      <a:r>
                        <a:rPr lang="ru-RU" sz="1600" b="1" dirty="0">
                          <a:latin typeface="+mn-lt"/>
                        </a:rPr>
                        <a:t>техник-землеустроитель</a:t>
                      </a:r>
                      <a:r>
                        <a:rPr lang="ru-RU" sz="1600" dirty="0">
                          <a:latin typeface="+mn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6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 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523463"/>
                  </a:ext>
                </a:extLst>
              </a:tr>
              <a:tr h="1467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  <a:p>
                      <a:r>
                        <a:rPr lang="ru-RU" sz="1600" dirty="0">
                          <a:latin typeface="+mn-lt"/>
                        </a:rPr>
                        <a:t>Техническая эксплуатация подъемно-транспортных, строительных, дорожных машин и оборудования по отраслям (в лесном хозяйстве)- </a:t>
                      </a:r>
                      <a:r>
                        <a:rPr lang="ru-RU" sz="1600" b="1" dirty="0">
                          <a:latin typeface="+mn-lt"/>
                        </a:rPr>
                        <a:t>техник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3834654"/>
                  </a:ext>
                </a:extLst>
              </a:tr>
              <a:tr h="882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Охотоведение и звероводство(</a:t>
                      </a:r>
                      <a:r>
                        <a:rPr lang="ru-RU" sz="1600" b="1" dirty="0">
                          <a:latin typeface="+mn-lt"/>
                        </a:rPr>
                        <a:t>охотовед</a:t>
                      </a:r>
                      <a:r>
                        <a:rPr lang="ru-RU" sz="1600" dirty="0">
                          <a:latin typeface="+mn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2года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012567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504182"/>
            <a:ext cx="12192000" cy="33855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Платные образовательные услуги предоставляются: Студентам, принятым сверх контрольных цифр приема </a:t>
            </a:r>
          </a:p>
        </p:txBody>
      </p:sp>
    </p:spTree>
    <p:extLst>
      <p:ext uri="{BB962C8B-B14F-4D97-AF65-F5344CB8AC3E}">
        <p14:creationId xmlns:p14="http://schemas.microsoft.com/office/powerpoint/2010/main" val="1746211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242590"/>
            <a:ext cx="2947482" cy="46011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67164" y="0"/>
            <a:ext cx="8591341" cy="53438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учреждение Ленинградской области «Техникум водного транспорта»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ГБПОУ ЛО «ТВТ»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187320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город Шлиссельбург, ул. Затонная, дом 1.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тел./факс  +7 (813) 627-41 91 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тел.    +7( 813) 627-42-96—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8.30 – 16.30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licey26-05@mail.ru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http://spolokvt226.narod.ru/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80782"/>
            <a:ext cx="12192000" cy="107721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Судовождение; эксплуатация судовых энергетических установок; судостроение; поварское и кондитерское дело; коммерция по отраслям; электромонтажник электрических сетей и электрооборудования; мастер по ремонту и обслуживанию автомобилей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3933"/>
            <a:ext cx="3657600" cy="237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3013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-11874"/>
          <a:ext cx="12191999" cy="68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387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63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Судовождение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Поварское и кондитерское дело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Коммерция по отраслям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Эксплуатация судовых энергетических установок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51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продукции общественного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Электромонтажник электрических сетей и электрооборудования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</a:t>
                      </a:r>
                    </a:p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по ремонту и обслуживанию автомобилей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</a:t>
                      </a:r>
                    </a:p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9321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Сварщик (электросварочные и газосварочные работы)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 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70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08131" y="738554"/>
            <a:ext cx="8528538" cy="46335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автономное профессиональное образовательное учреждение Ленинградской области «Выборгский политехнический колледж "Александровский»</a:t>
            </a:r>
            <a:endParaRPr lang="en-US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"Выборгский политехнический колледж  "Александровский" </a:t>
            </a:r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188800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Выборгский район, город Выборг, ул. Крепостная, 25/27</a:t>
            </a:r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rgbClr val="000000"/>
                </a:solidFill>
                <a:latin typeface="Roboto"/>
              </a:rPr>
              <a:t>Адрес общежития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0000"/>
                </a:solidFill>
                <a:latin typeface="Roboto"/>
              </a:rPr>
              <a:t>          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188800</a:t>
            </a:r>
            <a:r>
              <a:rPr lang="ru-RU" sz="1600" dirty="0">
                <a:solidFill>
                  <a:srgbClr val="000000"/>
                </a:solidFill>
                <a:latin typeface="Roboto"/>
              </a:rPr>
              <a:t>, Ленинградская область, Выборгский район, город Выборг, ул. Большая Каменная д. 6.</a:t>
            </a:r>
            <a:endParaRPr lang="en-US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   тел./факс  +7 (813) 782-18-63—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    +7 (813) 782-19-76— общежитие.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График работы: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9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.00 – 1</a:t>
            </a:r>
            <a:r>
              <a:rPr lang="en-US" sz="1600" dirty="0">
                <a:solidFill>
                  <a:schemeClr val="tx1"/>
                </a:solidFill>
                <a:latin typeface="Roboto"/>
              </a:rPr>
              <a:t>8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.00.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  <a:hlinkClick r:id="rId2"/>
              </a:rPr>
              <a:t>aligvy@vbg.ru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lvl="0" indent="0" algn="ctr">
              <a:spcBef>
                <a:spcPts val="0"/>
              </a:spcBef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https://politeh.vbglenobl.ru/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6865" y="395417"/>
            <a:ext cx="238073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 – 4 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8" y="6048225"/>
            <a:ext cx="12183662" cy="96949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Строительство и эксплуатация зданий и сооружений; судостроение; мастер сухого строительства; мастер отделочных строительных работ; повар, кондитер; техническая эксплуатация и обслуживание электрического и электромеханического оборудования; сварочное производство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3" y="2729996"/>
            <a:ext cx="3420094" cy="204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8129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2"/>
          <a:ext cx="12192001" cy="6861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463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9816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Программа подготовки квалифицированных рабочих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490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Сварщик (ручной и частично механизированной сварки (наплавки)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сухого строительств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583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отделочных строительных и декоративных работ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494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Повар, кондитер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удостроитель-судоремонтник металлических судов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29816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Программа подготовки специалистов среднего звена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477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Переработка нефти и газа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518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Поварское и кондитерское дело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29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Судостроение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Сварочное производство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 эксплуатация и обслуживание электрического и электромеханического оборудования (по отраслям)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3585151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эксплуатация зданий и сооружений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>
                          <a:effectLst/>
                          <a:latin typeface="+mj-lt"/>
                        </a:rPr>
                        <a:t>9 классов</a:t>
                      </a:r>
                      <a:endParaRPr lang="ru-RU" sz="1400" spc="25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801906"/>
                  </a:ext>
                </a:extLst>
              </a:tr>
              <a:tr h="584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Сервис домашнего и коммунального хозяйства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523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459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21872"/>
            <a:ext cx="12191999" cy="1631216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Мастер общестроительных работ; электромонтажник по силовым сетям и электрооборудованию; строительство и эксплуатация зданий и сооружений; оптик-механик; электрослесарь по ремонту оборудования электростанций; слесарь по ремонту оборудования электростанций; электромонтер по ремонту и обслуживанию электрооборудования (по отраслям); теплоснабжение и теплотехническое оборудование; техническая эксплуатация и обслуживание электрического и электромеханического оборудования (по отраслям); сварщик (электросварочные и газосварочные работы)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713018" y="-302036"/>
            <a:ext cx="8478981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автономное профессиональное образовательное учреждение Ленинградской области «Сосновоборский политехнический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ЛО «Сосновоборский политехнический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188760,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Ленинградская область, г. Приозерск, ул. Чапаева, д. 19( станция метро Купчино -маршрутка №403, иногородним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предоставляется общежитие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тел./факс  +7 (813) 692-12-49— приёмная директора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pl36@sbor.net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www.pl36.ru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17680"/>
            <a:ext cx="3574472" cy="2210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271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"/>
          <a:ext cx="12191999" cy="6119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7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жилищно-коммунального </a:t>
                      </a:r>
                      <a:r>
                        <a:rPr lang="ru-RU" sz="1600" b="0" dirty="0"/>
                        <a:t>хозяйства</a:t>
                      </a:r>
                      <a:r>
                        <a:rPr lang="ru-RU" sz="1600" b="1" dirty="0"/>
                        <a:t>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слесарь-сантехник, электрогазосварщик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отделочных строительных и декоративных </a:t>
                      </a:r>
                      <a:r>
                        <a:rPr lang="ru-RU" sz="1600" b="0" dirty="0"/>
                        <a:t>работ</a:t>
                      </a:r>
                      <a:r>
                        <a:rPr lang="ru-RU" sz="1600" b="1" dirty="0"/>
                        <a:t>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штукатур, облицовщик-плиточник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7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по ремонту и обслуживанию автомобилей(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лесарь по ремонту автомобилей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Тракторист-машинист сельскохозяйственного производства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Повар, кондитер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продукции общественного питания(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техник-технолог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Сварочное производство(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Техническое облуживание и ремонт автомобильного транспорта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532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Механизация сельского хозяйства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8388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Дошкольное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программам( 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повар, кондитер, маляр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6698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2"/>
          <a:ext cx="12192000" cy="6971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7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5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018767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349787">
                  <a:extLst>
                    <a:ext uri="{9D8B030D-6E8A-4147-A177-3AD203B41FA5}">
                      <a16:colId xmlns:a16="http://schemas.microsoft.com/office/drawing/2014/main" val="3589462885"/>
                    </a:ext>
                  </a:extLst>
                </a:gridCol>
                <a:gridCol w="574014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557267">
                  <a:extLst>
                    <a:ext uri="{9D8B030D-6E8A-4147-A177-3AD203B41FA5}">
                      <a16:colId xmlns:a16="http://schemas.microsoft.com/office/drawing/2014/main" val="641953371"/>
                    </a:ext>
                  </a:extLst>
                </a:gridCol>
                <a:gridCol w="663419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587334">
                  <a:extLst>
                    <a:ext uri="{9D8B030D-6E8A-4147-A177-3AD203B41FA5}">
                      <a16:colId xmlns:a16="http://schemas.microsoft.com/office/drawing/2014/main" val="3932476358"/>
                    </a:ext>
                  </a:extLst>
                </a:gridCol>
              </a:tblGrid>
              <a:tr h="437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4977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Программы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843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Строительство и эксплуатация зданий и сооружений</a:t>
                      </a:r>
                    </a:p>
                    <a:p>
                      <a:endParaRPr lang="ru-RU" sz="1600" dirty="0"/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314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Теплоснабжение и теплотехническое оборудование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596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Техническая эксплуатация и обслуживание электрического и электромеханического оборудования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358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Сварочное производство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7964386"/>
                  </a:ext>
                </a:extLst>
              </a:tr>
              <a:tr h="507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Техническое обслуживание и ремонт двигателей, систем и агрегатов автомобилей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352877"/>
                  </a:ext>
                </a:extLst>
              </a:tr>
              <a:tr h="326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Экономика и бухгалтерский учет (по отраслям)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4837559"/>
                  </a:ext>
                </a:extLst>
              </a:tr>
              <a:tr h="24977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Станочник (металлообработка)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835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Мастер контрольно-измерительных приборов и автоматики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43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Сварщик (ручной и частично механизированной сварки (наплавки)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бюджет/платно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160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ё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28137" y="426904"/>
            <a:ext cx="7348424" cy="47604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учреждение Ленинградской области «Мичуринский многопрофильный 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"ММТ"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188753 Ленинградская область , Приозерский район, п.Мичуринское , ул.Озерная дом № 1-а, корпус 2.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 +7 (813)79-61-226—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9.00 – 17.00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mmt16@mail.ru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http://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ммт-ло.рф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655" y="48688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аттестата-3,80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32343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Прикладная геодезия; механизация сельского хозяйства; технология продукции общественного питания; зоотехния; автомеханика; хозяйка(ин) усадьбы; тракторист-машинист сельскохозяйственного производства; оператор диспетчерской службы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6" y="2180648"/>
            <a:ext cx="3815542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80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1" cy="7127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1137519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1231036">
                  <a:extLst>
                    <a:ext uri="{9D8B030D-6E8A-4147-A177-3AD203B41FA5}">
                      <a16:colId xmlns:a16="http://schemas.microsoft.com/office/drawing/2014/main" val="2194011685"/>
                    </a:ext>
                  </a:extLst>
                </a:gridCol>
                <a:gridCol w="90652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1224760">
                  <a:extLst>
                    <a:ext uri="{9D8B030D-6E8A-4147-A177-3AD203B41FA5}">
                      <a16:colId xmlns:a16="http://schemas.microsoft.com/office/drawing/2014/main" val="3578693317"/>
                    </a:ext>
                  </a:extLst>
                </a:gridCol>
                <a:gridCol w="841547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  <a:gridCol w="1409206">
                  <a:extLst>
                    <a:ext uri="{9D8B030D-6E8A-4147-A177-3AD203B41FA5}">
                      <a16:colId xmlns:a16="http://schemas.microsoft.com/office/drawing/2014/main" val="189710384"/>
                    </a:ext>
                  </a:extLst>
                </a:gridCol>
              </a:tblGrid>
              <a:tr h="53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205943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Программы подготовки специалистов среднего звена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277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Механизация сельского хозяйства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264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Прикладная геодезия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>
                          <a:latin typeface="+mn-lt"/>
                        </a:rPr>
                        <a:t>3 года 10 месяцев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9321030"/>
                  </a:ext>
                </a:extLst>
              </a:tr>
              <a:tr h="329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Технология продукции общественного питания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>
                          <a:latin typeface="+mn-lt"/>
                        </a:rPr>
                        <a:t>3 года 10 месяцев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3691949"/>
                  </a:ext>
                </a:extLst>
              </a:tr>
              <a:tr h="279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Поварское и кондитерское дело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>
                          <a:latin typeface="+mn-lt"/>
                        </a:rPr>
                        <a:t>3 года 10 месяцев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264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Зоотехния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>
                          <a:latin typeface="+mn-lt"/>
                        </a:rPr>
                        <a:t>3 года 10 месяцев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+mn-lt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Правоохранительная деятельность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5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436772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latin typeface="+mn-lt"/>
                        </a:rPr>
                        <a:t>Физическая культура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+mn-lt"/>
                        </a:rPr>
                        <a:t>3 года 10 месяцев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327056"/>
                  </a:ext>
                </a:extLst>
              </a:tr>
              <a:tr h="234928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Программы подготовки квалифицированных рабочих, служащих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по ремонту и обслуживанию автомобилей</a:t>
                      </a: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9.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500" spc="0" dirty="0">
                          <a:effectLst/>
                          <a:latin typeface="+mn-lt"/>
                        </a:rPr>
                        <a:t>Хозяйка(ин) усадьбы</a:t>
                      </a:r>
                      <a:endParaRPr lang="ru-RU" sz="15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918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717" marR="3717" marT="3717" marB="3717" anchor="ctr"/>
                </a:tc>
                <a:tc gridSpan="2">
                  <a:txBody>
                    <a:bodyPr/>
                    <a:lstStyle/>
                    <a:p>
                      <a:pPr indent="-254000" algn="l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500" b="0" spc="0" dirty="0">
                          <a:effectLst/>
                          <a:latin typeface="+mn-lt"/>
                        </a:rPr>
                        <a:t>Автомеханик</a:t>
                      </a:r>
                      <a:endParaRPr lang="ru-RU" sz="15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1" marR="33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+mn-lt"/>
                        </a:rPr>
                        <a:t>9 классов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500" b="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</a:t>
                      </a:r>
                    </a:p>
                  </a:txBody>
                  <a:tcPr marL="18587" marR="18587" marT="18587" marB="18587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0" dirty="0">
                          <a:effectLst/>
                          <a:latin typeface="+mn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435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657601" y="380010"/>
            <a:ext cx="8636225" cy="57951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автономное профессиональное образовательное учреждение Ленинградской области «Киришский политехнический техникум»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ГАПОУ ЛО «Киришский политехнический техникум»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187110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Киришский  район, г. Кириши пр. Победы, 1 (I корпус);ул. Ленинградская, 6 (II корпус). И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меется возможность предоставления общежития всем нуждающимся иногородним обучающимся.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тел./факс + 7 (813) 682-31-01—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  тел.  + 7 (813) 682-01-21 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8.00 – 16.00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spokipk@kirishi.ru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spokipk.kiredu.ru</a:t>
            </a:r>
          </a:p>
          <a:p>
            <a:pPr marL="0" lvl="0" indent="0" algn="ctr">
              <a:buClr>
                <a:srgbClr val="40BAD2"/>
              </a:buClr>
              <a:buNone/>
            </a:pPr>
            <a:endParaRPr lang="de-DE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0" indent="0" algn="ctr">
              <a:buClr>
                <a:srgbClr val="40BAD2"/>
              </a:buClr>
              <a:buNone/>
            </a:pP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аттестата-3,70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68076"/>
            <a:ext cx="12192000" cy="116955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Техническая эксплуатация и обслуживание электрического и электромеханического оборудования; мастер отделочных строительных и декоративных работ; наладчик аппаратного и программного обеспечения; мастер по обработке цифровой информации; сварщик; машинист технологических насосов и компрессоров; повар; кондитер; оператор нефтепереработок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449861"/>
            <a:ext cx="3657600" cy="216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1696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7"/>
          <a:ext cx="12191999" cy="685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3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9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Монтаж и техническая эксплуатация промышленного оборудования(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техник-механик)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</a:t>
                      </a:r>
                      <a:r>
                        <a:rPr lang="en-US" sz="1600" dirty="0"/>
                        <a:t>/11</a:t>
                      </a:r>
                      <a:r>
                        <a:rPr lang="ru-RU" sz="1600" dirty="0"/>
                        <a:t>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66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  <a:r>
                        <a:rPr lang="ru-RU" sz="15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Техническая эксплуатация и обслуживание</a:t>
                      </a:r>
                    </a:p>
                    <a:p>
                      <a:r>
                        <a:rPr lang="ru-RU" sz="1600" dirty="0"/>
                        <a:t>электрического и электромеханического оборудования</a:t>
                      </a:r>
                      <a:r>
                        <a:rPr lang="en-US" sz="1600" dirty="0"/>
                        <a:t>(</a:t>
                      </a:r>
                      <a:r>
                        <a:rPr lang="ru-RU" sz="1600" b="1" dirty="0"/>
                        <a:t>техник-механик</a:t>
                      </a:r>
                      <a:r>
                        <a:rPr lang="ru-RU" sz="1600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</a:t>
                      </a:r>
                      <a:r>
                        <a:rPr lang="en-US" sz="1600" dirty="0"/>
                        <a:t>/11</a:t>
                      </a:r>
                      <a:r>
                        <a:rPr lang="ru-RU" sz="1600" dirty="0"/>
                        <a:t>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2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Переработка</a:t>
                      </a:r>
                      <a:r>
                        <a:rPr lang="ru-RU" sz="1600" baseline="0" dirty="0"/>
                        <a:t> нефти и газа(т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ехник-технолог)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3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отделочных строительных работ(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облицовщик-плиточник) 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9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Наладчик аппаратного и программного обеспечения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0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по обработке цифровой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3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Сварщик  (ручной и частично механизированной сварки (наплавки)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9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Лаборант - аналитик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5667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Машинист технологических насосов и компрессоров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56840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Оператор нефтепереработки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398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аттестата-3,70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21872"/>
            <a:ext cx="12192000" cy="141577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Технология деревообработки; компьютерные сети; сетевое и системное администрирование; электромонтер по ремонту и обслуживанию электрооборудования (по отраслям); релейная защита и автоматизация электроэнергетических систем; сварщик (электросварочные и газосварочные работы); автоматизация технологических процессов и производств (по отраслям)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042064" y="-249683"/>
            <a:ext cx="9149936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автономное профессиональное образовательное учреждение Ленинградской области «Приозерский политехнический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ГАПОУ ЛО «Приозерский политехнический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188760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Приозерск, ул. Чапаева, д. 19(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тел./факс +7 (813) 793-38-62— 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 +7 (813) 793- 60-07— общежитие.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18.00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prioz_ptk@mail.ru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prioz-ptk.ucoz.ru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18209"/>
            <a:ext cx="3574473" cy="2084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421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"/>
          <a:ext cx="12191999" cy="695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8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4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деревообработки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Компьютерные сети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0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продукции общественного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4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Техническое обслуживание и ремонт автомобильного транспорта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Сетевое и системное администрирование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Мастер по ремонту и обслуживанию автомобилей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r>
                        <a:rPr lang="ru-RU" sz="1600" dirty="0"/>
                        <a:t>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6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Сварщик (ручной и частично механизированной сварки (наплавки))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5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Экономика и бухгалтерский учет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4010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Право и организация социального обеспечения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7842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Право и организация социального обеспечения </a:t>
                      </a:r>
                      <a:r>
                        <a:rPr lang="en-US" sz="1600" dirty="0"/>
                        <a:t>(</a:t>
                      </a:r>
                      <a:r>
                        <a:rPr lang="ru-RU" sz="1600" b="1" dirty="0"/>
                        <a:t>юрист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1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бюджет/платно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  <a:tr h="5989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продукции общественного питания(</a:t>
                      </a:r>
                      <a:r>
                        <a:rPr lang="ru-RU" sz="1600" b="1" dirty="0"/>
                        <a:t>технолог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928417"/>
                  </a:ext>
                </a:extLst>
              </a:tr>
              <a:tr h="5817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Автоматизация технологических процессов и производств(</a:t>
                      </a:r>
                      <a:r>
                        <a:rPr lang="ru-RU" sz="1600" b="1" dirty="0"/>
                        <a:t>техник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373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124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73170"/>
            <a:ext cx="12192000" cy="78483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Ветеринария; кинология; технология производства и переработки сельскохозяйственной продукции; монтаж и эксплуатация оборудования и систем газоснабжения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21975" y="0"/>
            <a:ext cx="8617527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области «Беседский сельскохозяйственный техникум»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«Беседский сельскохозяйственный техникум»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техникума: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188447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обл., Волосовский район, п. Беседа, д. 6(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имеется возможность предоставления общежития всем нуждающимся иногородним обучающимся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тел./факс + 7 (813) 736-32-75— 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>
                <a:tab pos="628650" algn="l"/>
                <a:tab pos="1081088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 + 7 (813) 736-33-05 — общежитие.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bsht_beseda@inbox.ru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50000"/>
                  </a:srgbClr>
                </a:solidFill>
                <a:effectLst/>
                <a:uLnTx/>
                <a:uFillTx/>
                <a:latin typeface="Roboto" panose="02000000000000000000"/>
                <a:ea typeface="+mn-ea"/>
                <a:cs typeface="+mn-cs"/>
              </a:rPr>
              <a:t>https://bsht.spb.ru/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50000"/>
                </a:srgbClr>
              </a:solidFill>
              <a:effectLst/>
              <a:uLnTx/>
              <a:uFillTx/>
              <a:latin typeface="Roboto" panose="0200000000000000000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3569"/>
            <a:ext cx="3574473" cy="229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5256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"/>
          <a:ext cx="12191999" cy="6481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426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Ветеринария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6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Строительство и эксплуатация зданий и сооружений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36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Технология производства и переработка сельскохозяйственной продукции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1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Зоотехния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Строительство и эксплуатация автомобильных дорог и аэродромов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0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Кинология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6481672"/>
            <a:ext cx="12191999" cy="369332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Платных образовательных услуг в 2021-2022 годах нет</a:t>
            </a:r>
          </a:p>
        </p:txBody>
      </p:sp>
    </p:spTree>
    <p:extLst>
      <p:ext uri="{BB962C8B-B14F-4D97-AF65-F5344CB8AC3E}">
        <p14:creationId xmlns:p14="http://schemas.microsoft.com/office/powerpoint/2010/main" val="1657547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042392"/>
            <a:ext cx="12192001" cy="81560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Лечебное дело; сестринское дело; акушерское дело; стоматология ортопедическая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71248" y="147923"/>
            <a:ext cx="8161360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области «Тихвинский медицинский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«ТМК»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Филиалы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187342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Кировск, ул. Советская, д. 3;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187400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Волхов, ул. Авиационная, д. 42);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187110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Ленинградская область, г. Кириши, площадь 60 лет Октября, д. 1.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Колледж располагает благоустроенным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общежитием 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320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мест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(г. Тихвин). Общежитие оборудовано внутренней и наружной системами видеонаблюдения, организован пропускной режим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тел.+7 (813) 677-8194— приёмная директора(г. Кировск);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 тел.+ 7 (813) 632- 67-87— приёмная директора(г. Волхов);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                   тел.+7 (813) 685-95-80 — приёмная директора(г. Волхов).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17.35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0BB23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bondarenko.medic@gmail.com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0BB23">
                  <a:lumMod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7191"/>
            <a:ext cx="3574473" cy="2291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82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200329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Правоохранительная деятельность; сварщик (ручной и частично механизированной сварки (наплавки); мастер по ремонту и обслуживанию автомобилей; монтаж и техническая эксплуатация промышленного оборудования (по отраслям); слесарь по контрольно-измерительным приборам и автоматике; химическая технология неорганических веществ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81351" y="63284"/>
            <a:ext cx="8241475" cy="5735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Полное наименование: Государственное бюджетное профессиональное образовательное учреждение Ленинградской области «Волховский алюминиевый колледж»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Сокращенное наименование: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ГБПОУ ЛО «Волховский алюминиевый колледж 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Адрес колледжа: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187400,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Ленинградская область, г. Волхов, Кировский пр., д. 34.(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Проезд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 Санкт-Петербурга до ст. Волховстрой 1, от Железнодорожного вокзала Волховстрой 1 автобусом № 25 до автостанции «Сясьстрой»).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Контактный телефон: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тел./факс  +7 (813) 632-51-45 — приёмная директора;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  тел.   +7 813 632-75-26 — приемная комиссия.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График работы: пятидневная рабочая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пн-пт 8.00 – 16.00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Электронная почта: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/>
              </a:rPr>
              <a:t>suz-vak@yandex.ru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" y="2139500"/>
            <a:ext cx="3593206" cy="186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4017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6559" y="668284"/>
          <a:ext cx="11218461" cy="5502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9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034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2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Лечебное дело(</a:t>
                      </a:r>
                      <a:r>
                        <a:rPr lang="ru-RU" sz="1600" b="1" dirty="0"/>
                        <a:t>фельдшер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бюджет</a:t>
                      </a:r>
                      <a:r>
                        <a:rPr lang="en-US" sz="1600" dirty="0"/>
                        <a:t>/ </a:t>
                      </a:r>
                      <a:r>
                        <a:rPr lang="ru-RU" sz="1600" dirty="0"/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93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Акушерское </a:t>
                      </a:r>
                      <a:r>
                        <a:rPr lang="ru-RU" sz="1600" b="0" dirty="0"/>
                        <a:t>дело</a:t>
                      </a:r>
                      <a:r>
                        <a:rPr lang="ru-RU" sz="1600" b="1" dirty="0"/>
                        <a:t>(акушерка / акушер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бюджет/ 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4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Сестринское дело(</a:t>
                      </a:r>
                      <a:r>
                        <a:rPr lang="ru-RU" sz="1600" b="1" dirty="0"/>
                        <a:t>медицинская сестра /медицинский брат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600" dirty="0"/>
                    </a:p>
                    <a:p>
                      <a:pPr algn="l"/>
                      <a:r>
                        <a:rPr lang="ru-RU" sz="1600" dirty="0"/>
                        <a:t>бюджет/ 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0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Стоматология ортопедическая(</a:t>
                      </a:r>
                      <a:r>
                        <a:rPr lang="ru-RU" sz="1600" b="1" dirty="0"/>
                        <a:t>зубной техник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платно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281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574473" y="-117640"/>
            <a:ext cx="8617527" cy="58426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Бокситогорский институт (филиал) государственного автономного образовательного учреждения высшего образования Ленинградской области «Ленинградский государственный университет имени А.С. Пушкина»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Бокситогорский институт (филиал) ГАОУ ВО ЛО "ЛГУ им. А. С. Пушкина"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187600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Пикалёво, ул. Школьная, д.38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 (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и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меется возможность предоставления общежития всем нуждающимся иногородним обучающимся).</a:t>
            </a: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тел./факс +7(812) 465-66-99. — приёмная комиссия;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9.00 – 18.00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ppcolledj@mail.ru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 panose="02000000000000000000"/>
              </a:rPr>
              <a:t>http://xn--90aeom5b.xn--p1ai/podrazdeleniya/otdelenie-spo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528" y="541958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 аттестата-4,20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73115"/>
            <a:ext cx="12192000" cy="984885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Прикладная информатика (по отраслям); дошкольное образование; преподавание в начальных классах; физическая культура; земельно-имущественные отношения; фармация; экономика и бухгалтерский учет (по отраслям); право и организация социального обеспечения; документационное обеспечение управления и архивоведение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8229"/>
            <a:ext cx="3574473" cy="215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675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"/>
          <a:ext cx="12191999" cy="6907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7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Земельно-имущественные отношения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43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  <a:r>
                        <a:rPr lang="ru-RU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Фармация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7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Экономика и бухгалтерский учет</a:t>
                      </a:r>
                    </a:p>
                    <a:p>
                      <a:r>
                        <a:rPr lang="ru-RU" sz="1600" dirty="0"/>
                        <a:t>(по отраслям)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25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Социальная работа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Право и организация социального обеспечения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1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Туризм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51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Дошкольное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Преподавание в начальных классах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083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Документационное обеспечение управления и архивоведение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  <a:tr h="5744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Физическая культура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812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138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336966" y="0"/>
            <a:ext cx="8778834" cy="548751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 Ленинградской области ”Гатчинский педагогический колледж имени К.Д. Ушинского“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”Гатчинский педагогический колледж им. К.Д. Ушинского“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колледжа: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188300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Гатчина, ул. Рощинская, д.7(</a:t>
            </a:r>
            <a:r>
              <a:rPr lang="ru-RU" sz="1600" i="1" dirty="0">
                <a:solidFill>
                  <a:schemeClr val="tx1"/>
                </a:solidFill>
                <a:latin typeface="Roboto"/>
              </a:rPr>
              <a:t>имеется возможность предоставления общежития всем нуждающимся иногородним обучающимся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).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тел./факс  +7 (813) 714 22-65— приёмная директора;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 тел.    +7 (813) 714-23-86 — приёмная комиссия.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пн-сб 8.00 – 18.00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gpk_@mail.ru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</a:rPr>
              <a:t>college-gatchina.ru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656" y="717099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аттестата-4,40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5770020"/>
            <a:ext cx="12192001" cy="1077218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Прикладная информатика (по отраслям); дошкольное образование; преподавание в начальных классах; педагогика дополнительного образования; физическая культура; библиотековедение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2742"/>
            <a:ext cx="3657601" cy="239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783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-1" y="0"/>
          <a:ext cx="12192000" cy="611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8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Дошкольное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3 года 10 месяцев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Преподавание в начальных классах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бюджет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8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Физическая культура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Педагогика дополнительного образования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3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Прикладная информатика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9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Компьютерные системы и комплексы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9 классов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19336"/>
            <a:ext cx="12191999" cy="738664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 обучение в техникум принимаются лица с ограниченными возможностями здоровья и инвалиды, которым согласно заключению федерального учреждения медико-социальной экспертизы не противопоказано обучение в техникуме по данным специальностям и программам</a:t>
            </a:r>
          </a:p>
        </p:txBody>
      </p:sp>
    </p:spTree>
    <p:extLst>
      <p:ext uri="{BB962C8B-B14F-4D97-AF65-F5344CB8AC3E}">
        <p14:creationId xmlns:p14="http://schemas.microsoft.com/office/powerpoint/2010/main" val="238689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"/>
          <a:ext cx="12191999" cy="685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4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Профессия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На базе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Срок обучения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Основа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Мастер по ремонту и обслуживанию </a:t>
                      </a:r>
                      <a:r>
                        <a:rPr lang="ru-RU" sz="1600" b="0" dirty="0"/>
                        <a:t>автомобилей</a:t>
                      </a:r>
                      <a:endParaRPr lang="ru-RU" sz="1600" b="1" dirty="0"/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2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ru-RU" sz="16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Металлургия цветных </a:t>
                      </a:r>
                      <a:r>
                        <a:rPr lang="ru-RU" sz="1600" b="1" dirty="0"/>
                        <a:t>металлов(техник, специалист по металлургии цветных металлов</a:t>
                      </a:r>
                      <a:r>
                        <a:rPr lang="ru-RU" sz="1600" dirty="0"/>
                        <a:t>)</a:t>
                      </a:r>
                    </a:p>
                    <a:p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  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	</a:t>
                      </a:r>
                    </a:p>
                    <a:p>
                      <a:r>
                        <a:rPr lang="ru-RU" sz="1600" dirty="0"/>
                        <a:t>Монтаж и техническая эксплуатация промышленного оборудования (по отраслям)- </a:t>
                      </a:r>
                      <a:r>
                        <a:rPr lang="ru-RU" sz="1600" b="1" dirty="0"/>
                        <a:t>техник-механик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  <a:p>
                      <a:r>
                        <a:rPr lang="ru-RU" sz="1600" dirty="0"/>
                        <a:t>Монтаж, наладка и эксплуатация электрооборудования промышленных и гражданских зданий(</a:t>
                      </a:r>
                      <a:r>
                        <a:rPr lang="ru-RU" sz="1600" b="1" dirty="0"/>
                        <a:t>техник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Правоохранительная деятельность(</a:t>
                      </a:r>
                      <a:r>
                        <a:rPr lang="ru-RU" sz="1600" b="1" dirty="0"/>
                        <a:t>юрист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 10 месяцев</a:t>
                      </a:r>
                    </a:p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Сварщик (ручной и частично механизированной сварки (наплавки)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Техническое обслуживание и ремонт автомобильного транспорта(</a:t>
                      </a:r>
                      <a:r>
                        <a:rPr lang="ru-RU" sz="1600" b="1" dirty="0"/>
                        <a:t>техник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года10</a:t>
                      </a:r>
                      <a:r>
                        <a:rPr lang="ru-RU" sz="1600" baseline="0" dirty="0"/>
                        <a:t> месяцев</a:t>
                      </a:r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Химическая технология неорганических веществ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года10</a:t>
                      </a:r>
                      <a:r>
                        <a:rPr lang="ru-RU" sz="1600" baseline="0" dirty="0"/>
                        <a:t> месяцев</a:t>
                      </a:r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967"/>
                  </a:ext>
                </a:extLst>
              </a:tr>
              <a:tr h="5820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Экономика и бухгалтерский учет (по отраслям)-</a:t>
                      </a:r>
                      <a:r>
                        <a:rPr lang="ru-RU" sz="1600" b="1" dirty="0"/>
                        <a:t>бухгалтер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 классов</a:t>
                      </a:r>
                    </a:p>
                    <a:p>
                      <a:pPr algn="ctr"/>
                      <a:r>
                        <a:rPr lang="ru-RU" sz="1600" dirty="0"/>
                        <a:t>11 классов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года10</a:t>
                      </a:r>
                      <a:r>
                        <a:rPr lang="ru-RU" sz="1600" baseline="0" dirty="0"/>
                        <a:t> месяцев</a:t>
                      </a:r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 2 года 10 месяцев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бюджет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3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48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8233" y="237506"/>
            <a:ext cx="7348739" cy="59851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Полное наименование: Государственное бюджетное профессиональное образовательное учреждение  Ленинградской области «Бегуницкий агротехнологический техникум»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  <a:endParaRPr lang="ru-RU" sz="19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ГБПОУ ЛО «Бегуницкий агротехнологический техникум»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188423, Россия, Ленинградская область, Волосовский район, деревня Бегуницы, дом 66.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9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9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тел./факс +7 (813) 735-11-67 — приёмная директора;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      тел.   +7 (813) 735-12-90 — приёмная комиссия.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пн-пт 9.00 – 17.00.</a:t>
            </a: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ru-RU" sz="1700" b="1" dirty="0">
                <a:solidFill>
                  <a:srgbClr val="000000"/>
                </a:solidFill>
                <a:latin typeface="Roboto"/>
                <a:hlinkClick r:id="rId2"/>
              </a:rPr>
              <a:t>bat42@mail.ru</a:t>
            </a:r>
            <a:endParaRPr lang="ru-RU" sz="1700" b="1" dirty="0">
              <a:solidFill>
                <a:srgbClr val="000000"/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900" b="1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http://gbouspobat.ru/</a:t>
            </a:r>
            <a:endParaRPr lang="ru-RU" sz="1900" b="1" dirty="0">
              <a:solidFill>
                <a:schemeClr val="accent3">
                  <a:lumMod val="75000"/>
                </a:schemeClr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  <a:latin typeface="Roboto"/>
              </a:rPr>
              <a:t>Автобусы:</a:t>
            </a:r>
            <a:endParaRPr lang="ru-RU" sz="19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487 Санкт-Петербург от м. Автово, Кировский завод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33 Волосово</a:t>
            </a:r>
          </a:p>
          <a:p>
            <a:pPr marL="0" indent="0" algn="ctr">
              <a:buNone/>
            </a:pPr>
            <a:r>
              <a:rPr lang="ru-RU" sz="1900" dirty="0">
                <a:solidFill>
                  <a:schemeClr val="tx1"/>
                </a:solidFill>
                <a:latin typeface="Roboto"/>
              </a:rPr>
              <a:t>№ 69 Кингисепп</a:t>
            </a:r>
          </a:p>
          <a:p>
            <a:pPr marL="0" indent="0" algn="ctr">
              <a:buNone/>
            </a:pPr>
            <a:endParaRPr lang="ru-RU" dirty="0">
              <a:latin typeface="Roboto"/>
            </a:endParaRPr>
          </a:p>
        </p:txBody>
      </p:sp>
      <p:sp>
        <p:nvSpPr>
          <p:cNvPr id="8" name="Заголовок 7"/>
          <p:cNvSpPr txBox="1">
            <a:spLocks noGrp="1"/>
          </p:cNvSpPr>
          <p:nvPr>
            <p:ph type="title"/>
          </p:nvPr>
        </p:nvSpPr>
        <p:spPr>
          <a:xfrm>
            <a:off x="1376218" y="621279"/>
            <a:ext cx="2257631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Средний балл аттестата – 3,60 в 2024 году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239808"/>
            <a:ext cx="12192000" cy="615553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Направления образовательных услуг: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Механизация сельского хозяйства; электрификация и автоматизация сельского хозяйства; автомеханик; техник-механик; хозяйка(ин) усадьбы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7693"/>
            <a:ext cx="3633849" cy="2159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123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90B2C953-63C6-4670-AA3D-7AFDC6AEF3E0}"/>
              </a:ext>
            </a:extLst>
          </p:cNvPr>
          <p:cNvGraphicFramePr>
            <a:graphicFrameLocks/>
          </p:cNvGraphicFramePr>
          <p:nvPr/>
        </p:nvGraphicFramePr>
        <p:xfrm>
          <a:off x="0" y="3"/>
          <a:ext cx="12192001" cy="7068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38">
                  <a:extLst>
                    <a:ext uri="{9D8B030D-6E8A-4147-A177-3AD203B41FA5}">
                      <a16:colId xmlns:a16="http://schemas.microsoft.com/office/drawing/2014/main" val="242102628"/>
                    </a:ext>
                  </a:extLst>
                </a:gridCol>
                <a:gridCol w="4978273">
                  <a:extLst>
                    <a:ext uri="{9D8B030D-6E8A-4147-A177-3AD203B41FA5}">
                      <a16:colId xmlns:a16="http://schemas.microsoft.com/office/drawing/2014/main" val="188206167"/>
                    </a:ext>
                  </a:extLst>
                </a:gridCol>
                <a:gridCol w="2368555">
                  <a:extLst>
                    <a:ext uri="{9D8B030D-6E8A-4147-A177-3AD203B41FA5}">
                      <a16:colId xmlns:a16="http://schemas.microsoft.com/office/drawing/2014/main" val="425548119"/>
                    </a:ext>
                  </a:extLst>
                </a:gridCol>
                <a:gridCol w="2131282">
                  <a:extLst>
                    <a:ext uri="{9D8B030D-6E8A-4147-A177-3AD203B41FA5}">
                      <a16:colId xmlns:a16="http://schemas.microsoft.com/office/drawing/2014/main" val="1805220559"/>
                    </a:ext>
                  </a:extLst>
                </a:gridCol>
                <a:gridCol w="2250753">
                  <a:extLst>
                    <a:ext uri="{9D8B030D-6E8A-4147-A177-3AD203B41FA5}">
                      <a16:colId xmlns:a16="http://schemas.microsoft.com/office/drawing/2014/main" val="2279791562"/>
                    </a:ext>
                  </a:extLst>
                </a:gridCol>
              </a:tblGrid>
              <a:tr h="596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Профессия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 базе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Нормативный срок обучения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Основа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1032182"/>
                  </a:ext>
                </a:extLst>
              </a:tr>
              <a:tr h="3835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Программы подготовки специалистов среднего звена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84158"/>
                  </a:ext>
                </a:extLst>
              </a:tr>
              <a:tr h="630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Эксплуатация и ремонт сельскохозяйственной техники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995302"/>
                  </a:ext>
                </a:extLst>
              </a:tr>
              <a:tr h="636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Механизация сельского хозяйства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622081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Электрификация и автоматизация сельского хозяйства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 года 10 месяцев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292602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Электрификация и автоматизация сельского хозяйства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8239461"/>
                  </a:ext>
                </a:extLst>
              </a:tr>
              <a:tr h="603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 и бухгалтерский учет (по отраслям)</a:t>
                      </a:r>
                      <a:b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6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9052952"/>
                  </a:ext>
                </a:extLst>
              </a:tr>
              <a:tr h="3835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Среднее профессиональное образование (подготовка квалифицированных рабочих и служащих)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942893"/>
                  </a:ext>
                </a:extLst>
              </a:tr>
              <a:tr h="614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Сварщик (ручной и частично механизированной сварки (наплавки)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9 классов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6099118"/>
                  </a:ext>
                </a:extLst>
              </a:tr>
              <a:tr h="667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Тракторист-машинист сельскохозяйственного производства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267475"/>
                  </a:ext>
                </a:extLst>
              </a:tr>
              <a:tr h="383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по ремонту и обслуживанию автомобилей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бюджет</a:t>
                      </a:r>
                      <a:endParaRPr lang="ru-RU" sz="1400" dirty="0"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5372470"/>
                  </a:ext>
                </a:extLst>
              </a:tr>
              <a:tr h="7519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3717" marR="3717" marT="3717" marB="3717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Повар, кондитер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60"/>
                        </a:lnSpc>
                        <a:spcAft>
                          <a:spcPts val="800"/>
                        </a:spcAft>
                      </a:pPr>
                      <a:r>
                        <a:rPr lang="ru-RU" sz="1400" spc="25" dirty="0">
                          <a:effectLst/>
                          <a:latin typeface="+mj-lt"/>
                        </a:rPr>
                        <a:t>9 классов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года 10 месяцев </a:t>
                      </a:r>
                    </a:p>
                  </a:txBody>
                  <a:tcPr marL="18587" marR="18587" marT="18587" marB="185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бюджет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67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24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496863" y="407609"/>
            <a:ext cx="8695137" cy="486888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Полное наименование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: </a:t>
            </a:r>
            <a:r>
              <a:rPr lang="ru-RU" sz="1600" b="1" dirty="0">
                <a:solidFill>
                  <a:schemeClr val="tx1"/>
                </a:solidFill>
                <a:latin typeface="Roboto"/>
              </a:rPr>
              <a:t>Государственное бюджетное профессиональное образовательное учреждение Ленинградской области "Лодейнопольский техникум промышленных технологий"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Сокращенное наименование: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ГБПОУ ЛО "ЛТПТ"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Адрес техникума: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187700</a:t>
            </a:r>
            <a:r>
              <a:rPr lang="ru-RU" sz="1600" dirty="0">
                <a:solidFill>
                  <a:schemeClr val="tx1"/>
                </a:solidFill>
                <a:latin typeface="Roboto"/>
              </a:rPr>
              <a:t>, Ленинградская область, г. Лодейное Поле, ул. Гагарина, д. 10, корпус 1 (пересечение улиц Гагарина и Коммунаров).</a:t>
            </a:r>
            <a:endParaRPr lang="en-US" sz="1600" dirty="0">
              <a:solidFill>
                <a:schemeClr val="tx1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Roboto"/>
              </a:rPr>
              <a:t>Контактный телефон:</a:t>
            </a:r>
            <a:endParaRPr lang="ru-RU" sz="1600" dirty="0">
              <a:solidFill>
                <a:srgbClr val="000000"/>
              </a:solidFill>
              <a:latin typeface="Roboto"/>
            </a:endParaRP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             тел./факс  +7(813) 642-50-38— заведующий отделением;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тел.    +7(813) 642-50-38— учебная часть.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График работы: пятидневная рабочая неделя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Roboto"/>
              </a:rPr>
              <a:t>пн-пт 8.30 – 16.30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  <a:latin typeface="Roboto"/>
              </a:rPr>
              <a:t>Электронная почта:</a:t>
            </a: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2"/>
              </a:rPr>
              <a:t>pu_55@mail.ru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pPr marL="0" lvl="0" indent="0" algn="ctr">
              <a:buClr>
                <a:srgbClr val="40BAD2"/>
              </a:buClr>
              <a:buNone/>
            </a:pPr>
            <a:r>
              <a:rPr lang="de-DE" sz="1600" b="1" dirty="0">
                <a:solidFill>
                  <a:schemeClr val="accent3">
                    <a:lumMod val="50000"/>
                  </a:schemeClr>
                </a:solidFill>
                <a:latin typeface="Roboto"/>
              </a:rPr>
              <a:t>http://www.ltptlo.ru/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75" y="616005"/>
            <a:ext cx="257694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Средний балл аттестата-3,20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в 2024 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25020"/>
            <a:ext cx="12192000" cy="1569660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Направления образовательных услуг: Мастер жилищно-коммунального хозяйства; техническое обслуживание и ремонт двигателей, систем и агрегатов автомобилей; технология деревообработки; технология продукции общественного питания; автомеханик; мастер столярного и мебельного производства; повар, кондитер; электромонтер по ремонту и обслуживанию электрооборудования (по отраслям); оператор швейного оборудования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064"/>
            <a:ext cx="3657600" cy="220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2321038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8943</Words>
  <Application>Microsoft Office PowerPoint</Application>
  <PresentationFormat>Широкоэкранный</PresentationFormat>
  <Paragraphs>1976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Bookman Old Style</vt:lpstr>
      <vt:lpstr>Calibri</vt:lpstr>
      <vt:lpstr>Corbel</vt:lpstr>
      <vt:lpstr>Roboto</vt:lpstr>
      <vt:lpstr>Tahoma</vt:lpstr>
      <vt:lpstr>Times New Roman</vt:lpstr>
      <vt:lpstr>Wingdings 2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Средний балл аттестата – 3,60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2022-09-22T14:14:58Z</dcterms:created>
  <dcterms:modified xsi:type="dcterms:W3CDTF">2024-06-26T07:23:30Z</dcterms:modified>
</cp:coreProperties>
</file>