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9" r:id="rId4"/>
    <p:sldId id="271" r:id="rId5"/>
    <p:sldId id="278" r:id="rId6"/>
    <p:sldId id="280" r:id="rId7"/>
    <p:sldId id="282" r:id="rId8"/>
    <p:sldId id="283" r:id="rId9"/>
    <p:sldId id="284" r:id="rId10"/>
    <p:sldId id="285" r:id="rId11"/>
    <p:sldId id="331" r:id="rId12"/>
    <p:sldId id="287" r:id="rId13"/>
    <p:sldId id="290" r:id="rId14"/>
    <p:sldId id="291" r:id="rId15"/>
    <p:sldId id="327" r:id="rId16"/>
    <p:sldId id="328" r:id="rId17"/>
    <p:sldId id="329" r:id="rId18"/>
    <p:sldId id="273" r:id="rId19"/>
    <p:sldId id="332" r:id="rId20"/>
    <p:sldId id="281" r:id="rId21"/>
    <p:sldId id="286" r:id="rId22"/>
    <p:sldId id="326" r:id="rId23"/>
    <p:sldId id="272" r:id="rId24"/>
    <p:sldId id="325" r:id="rId25"/>
    <p:sldId id="274" r:id="rId26"/>
    <p:sldId id="330" r:id="rId27"/>
    <p:sldId id="299" r:id="rId28"/>
    <p:sldId id="300" r:id="rId29"/>
    <p:sldId id="301" r:id="rId30"/>
    <p:sldId id="302" r:id="rId31"/>
    <p:sldId id="307" r:id="rId32"/>
    <p:sldId id="310" r:id="rId33"/>
    <p:sldId id="316" r:id="rId34"/>
    <p:sldId id="317" r:id="rId35"/>
    <p:sldId id="305" r:id="rId36"/>
    <p:sldId id="306" r:id="rId37"/>
    <p:sldId id="314" r:id="rId38"/>
    <p:sldId id="315" r:id="rId39"/>
    <p:sldId id="320" r:id="rId40"/>
    <p:sldId id="321" r:id="rId41"/>
    <p:sldId id="322" r:id="rId42"/>
    <p:sldId id="323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60B2D-E3E1-2B8B-72D2-6F75BA896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B65D0-D265-347A-B648-D122545C5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88712-415E-3854-88E4-139F1B0D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2F5B94-377F-AE70-C721-8F6D0E3B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3B2D7-7878-EB04-F96B-C29E3CCE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6ADC0-A05E-5422-EAD3-FA3C6E1E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625F79-0E03-65EB-B0DC-8B2AC6786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54965-E284-D0A6-12C3-BA0442409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32475-A3D5-E99A-DADD-05BB0C4A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8B82BA-F81B-CFAE-BCA7-8859884E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4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511709-5EFD-19ED-6B3C-3BA0B3396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49CD07-31E6-4126-D6A5-1FB029924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ECF4F-1536-006F-F496-CF8383E9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A7923-AE37-DD4F-F173-A3998395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2E090-0995-79D0-7ACE-73F5FFFF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6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5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9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9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23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32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5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2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336D4-9C96-867F-2545-D5E1AA6B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A01D2-76BC-FE03-D799-18CA9D47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B7034-C7E1-1B08-5FD7-B30D05FE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C8DBB8-728C-0F31-CCCD-C8400214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D9369-6C84-DBBB-811B-C9AB6DD7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16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4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85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73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9140D-57E3-914E-E4DD-0505041B7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979FCB-104F-23F9-1096-67C445E3C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4A069-575D-C496-2D10-41E40325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D84946-BA27-23D5-9747-024BDA5B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58F89-DEE3-C96B-4743-3ED31F16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0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1104E-C7A7-3BBE-2C41-9AF61309F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E8912-80B9-A473-F339-15330726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A67E24-BE2E-2DD7-2B76-EAA1566D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9E8736-A741-BA8B-7E54-3E2E2C91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D60402-34B0-E01D-05BC-E4626A8D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8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ED405-E7DC-0A40-8C88-82530D5D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7B0C3F-EA0C-E30F-EF11-CA7F78C32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6278E-E2C7-1FB4-78B7-9FD9AA0B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5F35E-2D03-A472-2FAE-BD6B91E9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3134C6-CC22-3964-80B5-E4B44164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7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4E8CA-39AF-3F9F-9D11-1FBB9D9A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D0BCF-07A8-D3EA-F85A-0BE568236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2350BF-A2B1-3D84-6BC9-C5C60DB30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2D43D-AC74-8867-CB3E-CB7DF528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47680-6D4F-408C-9587-4B685AF2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F1C3A-FA9B-580E-21E9-C1229658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75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7806-7A57-909D-AAF2-6787F341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F7E787-FE5A-3C04-3C76-B070078BE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285BD2-D669-3361-5BA9-24278EF4E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195039-C227-26FE-2D64-59C53BB34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938CA0-45CF-8B86-B48F-3F4FF2CA9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A10B22-6951-6879-7F1E-2EF4A607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7E1AD-B497-6907-6327-8474D991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C1D312-55D4-9F4E-1CB2-AE4267C9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88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6207F-4CA9-B235-5F75-157326F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319C48-939A-FDFB-5883-C806D767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BE0C65-E45F-E759-CFED-CCA44F89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18A3C-33B2-476B-2D40-6DF9F4F4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1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FD0D4B-D9C0-139B-F0EC-8A31379D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66A2BE-B250-E161-6E90-D4FB702F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CCBA62-44CE-9181-FB19-1A8AA2FE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DCCA9-E0DC-6AA9-724A-D6D82732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D766E-F61D-CF75-1EBF-1ED271B4D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04902F-7A01-0ACF-3BBE-8E40ED74B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91975-182D-F640-3891-40E983A0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20564-94B2-6E77-C016-52C5C81C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47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0BAEF-4DC0-0432-EBEE-C4793C80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0840C-C647-8010-182B-CCE9E91C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4FFD11-0758-3880-102D-ACB6007C2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F8BC97-39FE-8413-1842-1703638A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62A85A-1ACB-1ADB-7A4A-F886087C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3AEC6A-821A-0636-4EC7-9CE499C7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73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30133-F8EA-3287-C7B6-BF8F5F64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42D3F9-9358-5751-E0A9-43339C411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995E74-E30B-97B2-C49F-1360785C3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668832-3378-E144-CB48-A734404C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8F029-8572-6F0A-5247-7E1EB511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F61ED-554B-5CF4-3206-6DC28CD1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13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C1371-9426-EBB0-755C-EFD6928F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B20DE4-B437-84B7-229B-8D6D30B84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24904-EDB2-5F02-97F7-F1C9633D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CAC9D-FE64-B265-D9F3-DB6DFDCF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069C2-99D5-4C60-A5AA-C3465B73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3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2D01F2-BAA3-0B2C-C7D4-BCB40E26F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EB3479-1CB0-EFB5-DA24-925B7279B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F1C65-CFF5-593A-01F8-38B30627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4CEE7-AD01-A7AB-353C-EA138199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C4C5B-3645-3FFB-4AF7-A49BD3A1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2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1C7F6-DB3E-C0D3-9F27-DB67B073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37D53-FC3B-EE45-4668-93824ED6E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4B6C2-E491-7F0F-2700-F1F40D627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2EC4A-3FCC-267F-4E2C-69B3347E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45C9B-FA19-2C8D-C545-6B83C3D4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5A4165-4E86-7AF6-E1CD-AD1D941B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6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C5F97-7EDC-B60E-E043-5D3EDE01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C8976-323A-BBF3-C992-CE05FADE5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A3D12C-4710-8899-58DA-CB2311829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B2A699-6EB7-2F3D-A6B3-7D55D7265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8600F4-C12B-4750-5974-1253020BD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799C1-10B3-B6EB-2381-AFF7834F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1B9247-EFF8-1F2E-8B58-EEE130B9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0B12AB-F7D9-965F-7567-BD2931EA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6AAD6-3AF1-5731-926E-BED24075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7BAC45-EC3E-DCF5-7CAD-99716AA2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A327A5-D672-CC06-13B2-8F236D5C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611C57-C3D0-E86A-08F0-F51C7D9E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0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C60229-FF81-4966-AED7-44625222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2A78AF-82CC-BF5E-4AC2-C1866495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B17EBB-2F5B-7574-B3CA-465739EA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84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C96FC-AFAB-284F-8AA4-26FBEB02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1D69D-2A8A-F05D-8982-3ADB28A14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40179B-9F3F-54F5-2BE3-462D3F8BF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CC9F3C-FEFF-B7AB-E707-96AFE0A8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D0C252-99CA-AFA4-5765-DABE0EB2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8C3C5-D776-4AE3-295A-5AA0A10A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9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01B72-EA48-EB31-7567-326FB3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A9895A-A014-2D32-F480-1BE2552CE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98175A-F94A-0870-57C7-66D8EC458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68FD07-8F0E-44E6-E181-D9356C15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7D74FE-81EC-D3C1-7FBF-193B9490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6FC88-FF34-DA83-523E-9B17592F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4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47268-ADCD-706F-4B0B-7A6CB79C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965C3-2FD5-31F9-1486-0465B44D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0ABD6-5840-A2B9-A911-158341F63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0457-6921-4776-8EE2-3CB7B8D7E22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F129B-7AF8-0A2B-1084-03A8A214E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B401FC-27E3-93E8-3AE2-EA180867E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F0F3-76B9-4B44-8385-8CEF4450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4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E3840-96FB-14EA-6D1F-B2E051A2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2F0BCE-701A-71F7-1325-0664916E1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C92F35-5C71-452F-5031-3B9BDB0D9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9F4C-114C-45C6-8D2F-E609A9DD7A74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F23CC-2575-4E42-6C7E-9F5A8AEB4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5A7C4-E890-339F-0285-A772B8F4B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7271-71AE-4797-AA75-7C6CB3BC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9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csutu@bk.ru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ligvy@vbg.ru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osnopt@gmail.com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pk.znaet.ru/" TargetMode="External"/><Relationship Id="rId2" Type="http://schemas.openxmlformats.org/officeDocument/2006/relationships/hyperlink" Target="mailto:lapk.luga@yandex.r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vptvolhov@mail.ru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pl36@sbor.net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spokipk@kirishi.r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at42@mail.ru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bsht_beseda@inbox.ru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mmt16@mail.ru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ppcolledj@mail.ru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gpk_@mail.ru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it75@list.ru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u_55@mail.ru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pk.znaet.ru/" TargetMode="External"/><Relationship Id="rId2" Type="http://schemas.openxmlformats.org/officeDocument/2006/relationships/hyperlink" Target="mailto:lapk.luga@yandex.r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20E68F89-C87E-D108-0E8C-54AE60664E24}"/>
              </a:ext>
            </a:extLst>
          </p:cNvPr>
          <p:cNvSpPr txBox="1">
            <a:spLocks/>
          </p:cNvSpPr>
          <p:nvPr/>
        </p:nvSpPr>
        <p:spPr>
          <a:xfrm>
            <a:off x="3938954" y="221063"/>
            <a:ext cx="7676942" cy="5321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Полное наименование: Государственное автономное нетиповое профессиональное образовательное учреждение Ленинградской области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Мультицентр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социальной и трудовой интеграции»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Сокращенное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наименование: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ГАНПОУ ЛО «МЦ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СиТИ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Адрес центра: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188643,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Ленинградская область, г. Всеволожск, ул.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Шишканя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д.4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(имеется возможность предоставления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общежития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всем нуждающимся иногородним обучающимся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)..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Контактный телефон: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тел./факс  +7(812) 643-16-32— приёмная директора;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  тел.             +7(813)704-33-85— секретарь учебной части.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                                         Профессиональные пробы: +7 (921) 377-47-47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График работы: пятидневная рабочая неделя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пн-пт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9.00 – 17.00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Электронная почта: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BAD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2"/>
              </a:rPr>
              <a:t>mcsutu@bk.ru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BAD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multicentrsiti@gmail.com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BAD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http://xn--e1afidiskdd7a4d.com/multicentr/svedeniya/osnovnye-svedeniya/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9496DF-28A6-35A8-1973-9D56C2A07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282"/>
            <a:ext cx="3938954" cy="253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09C226-55BB-3014-00B0-41B76CC3E7D1}"/>
              </a:ext>
            </a:extLst>
          </p:cNvPr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Оператор стиральных машин; оператор ЭВМ; кухонный рабочий; вышивальщица; монтировщик шин; формовщик теста; тестовод; укладчик-упаковщик; уборщик территорий; рабочий зелёного хозяйства. ПМ Цветоводство; Рабочий зелёного хозяйства. ПМ Газонокосильщик; швея; уборщик служебных помещений; отделочник художественных изделий.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851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7">
            <a:extLst>
              <a:ext uri="{FF2B5EF4-FFF2-40B4-BE49-F238E27FC236}">
                <a16:creationId xmlns:a16="http://schemas.microsoft.com/office/drawing/2014/main" id="{9C5021D0-1F8B-454D-95E4-C5B6D4BCA09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1997" cy="590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6">
                  <a:extLst>
                    <a:ext uri="{9D8B030D-6E8A-4147-A177-3AD203B41FA5}">
                      <a16:colId xmlns:a16="http://schemas.microsoft.com/office/drawing/2014/main" val="3483770839"/>
                    </a:ext>
                  </a:extLst>
                </a:gridCol>
                <a:gridCol w="442846">
                  <a:extLst>
                    <a:ext uri="{9D8B030D-6E8A-4147-A177-3AD203B41FA5}">
                      <a16:colId xmlns:a16="http://schemas.microsoft.com/office/drawing/2014/main" val="683531495"/>
                    </a:ext>
                  </a:extLst>
                </a:gridCol>
                <a:gridCol w="6248249">
                  <a:extLst>
                    <a:ext uri="{9D8B030D-6E8A-4147-A177-3AD203B41FA5}">
                      <a16:colId xmlns:a16="http://schemas.microsoft.com/office/drawing/2014/main" val="2449645489"/>
                    </a:ext>
                  </a:extLst>
                </a:gridCol>
                <a:gridCol w="1735448">
                  <a:extLst>
                    <a:ext uri="{9D8B030D-6E8A-4147-A177-3AD203B41FA5}">
                      <a16:colId xmlns:a16="http://schemas.microsoft.com/office/drawing/2014/main" val="630446201"/>
                    </a:ext>
                  </a:extLst>
                </a:gridCol>
                <a:gridCol w="2033216">
                  <a:extLst>
                    <a:ext uri="{9D8B030D-6E8A-4147-A177-3AD203B41FA5}">
                      <a16:colId xmlns:a16="http://schemas.microsoft.com/office/drawing/2014/main" val="2126690408"/>
                    </a:ext>
                  </a:extLst>
                </a:gridCol>
                <a:gridCol w="1705242">
                  <a:extLst>
                    <a:ext uri="{9D8B030D-6E8A-4147-A177-3AD203B41FA5}">
                      <a16:colId xmlns:a16="http://schemas.microsoft.com/office/drawing/2014/main" val="2468938440"/>
                    </a:ext>
                  </a:extLst>
                </a:gridCol>
              </a:tblGrid>
              <a:tr h="891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 базе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Нормативный срок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7396537"/>
                  </a:ext>
                </a:extLst>
              </a:tr>
              <a:tr h="529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Мастер отделочных строительных и декоративных работ( </a:t>
                      </a: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маляр,</a:t>
                      </a:r>
                      <a:r>
                        <a:rPr lang="ru-RU" sz="1600" b="1" u="none" strike="noStrike" baseline="0" dirty="0">
                          <a:effectLst/>
                          <a:latin typeface="+mn-lt"/>
                        </a:rPr>
                        <a:t> штукатур, облицовщик- плиточник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)</a:t>
                      </a:r>
                      <a:endParaRPr lang="ru-RU" sz="1600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2007480"/>
                  </a:ext>
                </a:extLst>
              </a:tr>
              <a:tr h="332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Сварщик (ручной и частично механизированной сварки (наплавки)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бюджет/ 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857418"/>
                  </a:ext>
                </a:extLst>
              </a:tr>
              <a:tr h="502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Технология хлеба</a:t>
                      </a:r>
                      <a:r>
                        <a:rPr lang="ru-RU" sz="1600" baseline="0" dirty="0">
                          <a:latin typeface="+mn-lt"/>
                        </a:rPr>
                        <a:t>,</a:t>
                      </a:r>
                      <a:r>
                        <a:rPr lang="ru-RU" sz="1600" dirty="0">
                          <a:latin typeface="+mn-lt"/>
                        </a:rPr>
                        <a:t> кондитерских и макаронных изделий( </a:t>
                      </a:r>
                      <a:r>
                        <a:rPr lang="ru-RU" sz="1600" b="1" dirty="0">
                          <a:latin typeface="+mn-lt"/>
                        </a:rPr>
                        <a:t>пекарь, кондитер, тестовод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 года 10 месяцев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бюджет/ 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1523463"/>
                  </a:ext>
                </a:extLst>
              </a:tr>
              <a:tr h="48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Техническое обслуживание и ремонт двигателей, систем и агрегатов автомобилей(</a:t>
                      </a:r>
                      <a:r>
                        <a:rPr lang="ru-RU" sz="1600" b="1" dirty="0">
                          <a:latin typeface="+mn-lt"/>
                        </a:rPr>
                        <a:t>слесарь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 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3834654"/>
                  </a:ext>
                </a:extLst>
              </a:tr>
              <a:tr h="48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Тракторист - машинист сельскохозяйственного производства категории </a:t>
                      </a:r>
                      <a:r>
                        <a:rPr lang="de-DE" sz="1600" dirty="0">
                          <a:latin typeface="+mn-lt"/>
                        </a:rPr>
                        <a:t>B,</a:t>
                      </a:r>
                      <a:r>
                        <a:rPr lang="de-DE" sz="1600" baseline="0" dirty="0">
                          <a:latin typeface="+mn-lt"/>
                        </a:rPr>
                        <a:t> C, E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бюджет/ 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0125673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Слесарь</a:t>
                      </a:r>
                      <a:r>
                        <a:rPr lang="ru-RU" sz="1600" baseline="0" dirty="0">
                          <a:latin typeface="+mn-lt"/>
                        </a:rPr>
                        <a:t> по ремонту сельскохозяйственных машин и оборудования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 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924914"/>
                  </a:ext>
                </a:extLst>
              </a:tr>
              <a:tr h="48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Монтажник санитарно-технических , вентиляционных систем и</a:t>
                      </a:r>
                    </a:p>
                    <a:p>
                      <a:r>
                        <a:rPr lang="ru-RU" sz="1600" dirty="0">
                          <a:latin typeface="+mn-lt"/>
                        </a:rPr>
                        <a:t>оборудования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3767709"/>
                  </a:ext>
                </a:extLst>
              </a:tr>
              <a:tr h="722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Эксплуатация и ремонт сельскохозяйственной техники и</a:t>
                      </a:r>
                    </a:p>
                    <a:p>
                      <a:r>
                        <a:rPr lang="ru-RU" sz="1600" dirty="0">
                          <a:latin typeface="+mn-lt"/>
                        </a:rPr>
                        <a:t>Оборудования(</a:t>
                      </a:r>
                      <a:r>
                        <a:rPr lang="ru-RU" sz="1600" b="1" dirty="0">
                          <a:latin typeface="+mn-lt"/>
                        </a:rPr>
                        <a:t>техник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3834409"/>
                  </a:ext>
                </a:extLst>
              </a:tr>
              <a:tr h="579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Технология хлеба, кондитерских и макаронных изделий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бюджет/ 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1921660"/>
                  </a:ext>
                </a:extLst>
              </a:tr>
              <a:tr h="579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10.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Техническое обслуживание и ремонт двигателей, систем и агрегатов автомобилей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бюджет/ 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42546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программам. Для организации обучения инвалидов и лиц с ограниченными возможностями здоровья в техникуме работают социальный педагог, педагог - психолог и воспитатель. </a:t>
            </a:r>
          </a:p>
        </p:txBody>
      </p:sp>
    </p:spTree>
    <p:extLst>
      <p:ext uri="{BB962C8B-B14F-4D97-AF65-F5344CB8AC3E}">
        <p14:creationId xmlns:p14="http://schemas.microsoft.com/office/powerpoint/2010/main" val="223859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97115" y="791308"/>
            <a:ext cx="8739554" cy="4580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Государственное автономное профессиональное образовательное учреждение Ленинградской области "Выборгский политехнический колледж "Александровский“</a:t>
            </a:r>
            <a:endParaRPr lang="en-US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ГАПОУ ЛО "Выборгский политехнический колледж  "Александровский" </a:t>
            </a:r>
            <a:endParaRPr lang="en-US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колледжа: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188800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Ленинградская область, Выборгский район, город Выборг, ул. Крепостная, 25/27</a:t>
            </a:r>
            <a:endParaRPr lang="en-US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00"/>
                </a:solidFill>
                <a:latin typeface="Roboto"/>
              </a:rPr>
              <a:t>Адрес общежития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: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000000"/>
                </a:solidFill>
                <a:latin typeface="Roboto"/>
              </a:rPr>
              <a:t>          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188800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, Ленинградская область, Выборгский район, город Выборг, ул. Большая Каменная д. 6.</a:t>
            </a:r>
            <a:endParaRPr lang="en-US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          тел./факс  +7 (813) 782-18-63— приёмная директора;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тел.    +7 (813) 782-19-76— общежитие.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График работы: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пятидневная рабочая неделя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пн-пт </a:t>
            </a:r>
            <a:r>
              <a:rPr lang="en-US" sz="1600" dirty="0">
                <a:solidFill>
                  <a:schemeClr val="tx1"/>
                </a:solidFill>
                <a:latin typeface="Roboto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.00 – 1</a:t>
            </a:r>
            <a:r>
              <a:rPr lang="en-US" sz="1600" dirty="0">
                <a:solidFill>
                  <a:schemeClr val="tx1"/>
                </a:solidFill>
                <a:latin typeface="Roboto"/>
              </a:rPr>
              <a:t>8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.00.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spcBef>
                <a:spcPts val="0"/>
              </a:spcBef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Roboto"/>
                <a:hlinkClick r:id="rId2"/>
              </a:rPr>
              <a:t>aligvy@vbg.ru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Roboto"/>
            </a:endParaRPr>
          </a:p>
          <a:p>
            <a:pPr marL="0" lvl="0" indent="0" algn="ctr">
              <a:spcBef>
                <a:spcPts val="0"/>
              </a:spcBef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Roboto"/>
              </a:rPr>
              <a:t>https://politeh.vbglenobl.ru/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6865" y="395417"/>
            <a:ext cx="238073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 – 3,60 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8" y="6048225"/>
            <a:ext cx="12183662" cy="969496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Строительство и эксплуатация зданий и сооружений; судостроение; мастер сухого строительства; мастер отделочных строительных работ; повар, кондитер; техническая эксплуатация и обслуживание электрического и электромеханического оборудования; сварочное производство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" y="2729996"/>
            <a:ext cx="3420094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396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90B2C953-63C6-4670-AA3D-7AFDC6AEF3E0}"/>
              </a:ext>
            </a:extLst>
          </p:cNvPr>
          <p:cNvGraphicFramePr>
            <a:graphicFrameLocks/>
          </p:cNvGraphicFramePr>
          <p:nvPr/>
        </p:nvGraphicFramePr>
        <p:xfrm>
          <a:off x="0" y="3"/>
          <a:ext cx="12192001" cy="5942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138">
                  <a:extLst>
                    <a:ext uri="{9D8B030D-6E8A-4147-A177-3AD203B41FA5}">
                      <a16:colId xmlns:a16="http://schemas.microsoft.com/office/drawing/2014/main" val="242102628"/>
                    </a:ext>
                  </a:extLst>
                </a:gridCol>
                <a:gridCol w="4978273">
                  <a:extLst>
                    <a:ext uri="{9D8B030D-6E8A-4147-A177-3AD203B41FA5}">
                      <a16:colId xmlns:a16="http://schemas.microsoft.com/office/drawing/2014/main" val="188206167"/>
                    </a:ext>
                  </a:extLst>
                </a:gridCol>
                <a:gridCol w="2368555">
                  <a:extLst>
                    <a:ext uri="{9D8B030D-6E8A-4147-A177-3AD203B41FA5}">
                      <a16:colId xmlns:a16="http://schemas.microsoft.com/office/drawing/2014/main" val="425548119"/>
                    </a:ext>
                  </a:extLst>
                </a:gridCol>
                <a:gridCol w="2131282">
                  <a:extLst>
                    <a:ext uri="{9D8B030D-6E8A-4147-A177-3AD203B41FA5}">
                      <a16:colId xmlns:a16="http://schemas.microsoft.com/office/drawing/2014/main" val="1805220559"/>
                    </a:ext>
                  </a:extLst>
                </a:gridCol>
                <a:gridCol w="2250753">
                  <a:extLst>
                    <a:ext uri="{9D8B030D-6E8A-4147-A177-3AD203B41FA5}">
                      <a16:colId xmlns:a16="http://schemas.microsoft.com/office/drawing/2014/main" val="2279791562"/>
                    </a:ext>
                  </a:extLst>
                </a:gridCol>
              </a:tblGrid>
              <a:tr h="411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 базе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Нормативный срок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1032182"/>
                  </a:ext>
                </a:extLst>
              </a:tr>
              <a:tr h="25282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Программа подготовки квалифицированных рабочих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84158"/>
                  </a:ext>
                </a:extLst>
              </a:tr>
              <a:tr h="446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Сварщик (ручной и частично механизированной сварки (наплавки)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995302"/>
                  </a:ext>
                </a:extLst>
              </a:tr>
              <a:tr h="25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 сухого строительств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321030"/>
                  </a:ext>
                </a:extLst>
              </a:tr>
              <a:tr h="494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 отделочных строительных и декоративных работ 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691949"/>
                  </a:ext>
                </a:extLst>
              </a:tr>
              <a:tr h="419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Повар, кондитер 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 года 10 месяцев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0622081"/>
                  </a:ext>
                </a:extLst>
              </a:tr>
              <a:tr h="25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удостроитель-судоремонтник металлических судов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9292602"/>
                  </a:ext>
                </a:extLst>
              </a:tr>
              <a:tr h="25282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Программа подготовки специалистов среднего звена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4289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6.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Переработка нефти и газа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099118"/>
                  </a:ext>
                </a:extLst>
              </a:tr>
              <a:tr h="439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7.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Поварское и кондитерское дело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4267475"/>
                  </a:ext>
                </a:extLst>
              </a:tr>
              <a:tr h="25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Судостроение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372470"/>
                  </a:ext>
                </a:extLst>
              </a:tr>
              <a:tr h="495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Сварочное производство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spc="25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 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5677090"/>
                  </a:ext>
                </a:extLst>
              </a:tr>
              <a:tr h="495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Техническая эксплуатация и обслуживание электрического и электромеханического оборудования (по отраслям)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spc="25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3585151"/>
                  </a:ext>
                </a:extLst>
              </a:tr>
              <a:tr h="495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Строительство и эксплуатация зданий и сооружений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spc="25">
                          <a:effectLst/>
                          <a:latin typeface="+mj-lt"/>
                        </a:rPr>
                        <a:t>9 классов</a:t>
                      </a:r>
                      <a:endParaRPr lang="ru-RU" sz="1400" spc="25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2801906"/>
                  </a:ext>
                </a:extLst>
              </a:tr>
              <a:tr h="495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Сервис домашнего и коммунального хозяйства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spc="25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5231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A1964B-CC73-282B-F685-3378D652ED88}"/>
              </a:ext>
            </a:extLst>
          </p:cNvPr>
          <p:cNvSpPr txBox="1"/>
          <p:nvPr/>
        </p:nvSpPr>
        <p:spPr>
          <a:xfrm>
            <a:off x="0" y="5903893"/>
            <a:ext cx="12192000" cy="1169551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программам. Для организации обучения инвалидов и лиц с ограниченными возможностями здоровья в техникуме работают социальный педагог, педагог - психолог и воспитатель. Так же возможно обучение по индивидуальному образовательному маршруту. </a:t>
            </a:r>
          </a:p>
        </p:txBody>
      </p:sp>
    </p:spTree>
    <p:extLst>
      <p:ext uri="{BB962C8B-B14F-4D97-AF65-F5344CB8AC3E}">
        <p14:creationId xmlns:p14="http://schemas.microsoft.com/office/powerpoint/2010/main" val="225893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325091" y="-154378"/>
            <a:ext cx="9048997" cy="566453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Государственное бюджетное профессиональное образовательное учреждение Ленинградской области «Тосненский политехнический техникум»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ГБПОУ ЛО «Тосненский политехнический техникум»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техникума: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187000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Ленинградская область, г. Тосно, шоссе Барыбина, 56.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тел./факс  +7 (813) 612-23-08— приёмная директора;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      тел.   +7 (813) 612-50-19— приёмная комиссия.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пн-пт 8.00 – 17.00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 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  <a:hlinkClick r:id="rId2"/>
              </a:rPr>
              <a:t>tosnopt@gmail.com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http://tosnopt.ru/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97142"/>
            <a:ext cx="12192000" cy="1415772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Сервис на транспорте; строительство и эксплуатация зданий и сооружений; механизация сельского хозяйства; технология продукции общественного питания; сварочное производство; техническое обслуживание и ремонт автомобильного транспорта; мастер отделочных строительных работ; тракторист-машинист сельскохозяйственного производства; автомеханик; машинист дорожных и строительных машин; сварщик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655" y="570845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аттестата-3,60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1731"/>
            <a:ext cx="3657600" cy="2225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742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"/>
          <a:ext cx="12191998" cy="6443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35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4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Повар, кондитер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3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 отделочных строительных и декоративных </a:t>
                      </a:r>
                      <a:r>
                        <a:rPr lang="ru-RU" sz="1600" b="0" dirty="0"/>
                        <a:t>работ</a:t>
                      </a:r>
                      <a:r>
                        <a:rPr lang="ru-RU" sz="1600" b="1" dirty="0"/>
                        <a:t>(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штукатур, облицовщик-плиточник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1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Слесарь по ремонту автомобилей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716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4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716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34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266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5967"/>
                  </a:ext>
                </a:extLst>
              </a:tr>
              <a:tr h="409716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38272"/>
                  </a:ext>
                </a:extLst>
              </a:tr>
              <a:tr h="689589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8122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4919001"/>
            <a:ext cx="12191999" cy="1938992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программам( 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повар, кондитер, маляр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160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FBE72-E9C6-4E3A-A384-42857C40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7934"/>
            <a:ext cx="3246739" cy="46011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5F8DF-CB9D-44B5-BBC0-1393276E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521128"/>
            <a:ext cx="8185638" cy="2606849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название организации: Государственное 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Roboto"/>
              </a:rPr>
              <a:t>автономное профессиональное образовательное учреждение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Ленинградской области "БОРСКИЙ АГРОПРОМЫШЛЕННЫЙ ТЕХНИКУМ"</a:t>
            </a:r>
            <a:br>
              <a:rPr lang="ru-RU" sz="1600" b="1" dirty="0">
                <a:solidFill>
                  <a:schemeClr val="tx1"/>
                </a:solidFill>
                <a:latin typeface="Roboto"/>
              </a:rPr>
            </a:b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0" indent="0" algn="ctr" fontAlgn="base">
              <a:lnSpc>
                <a:spcPct val="120000"/>
              </a:lnSpc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ГАПОУ ЛО "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Roboto"/>
              </a:rPr>
              <a:t>БОРСКИЙ АГРОПРОМЫШЛЕННЫЙ ТЕХНИКУМ"</a:t>
            </a:r>
            <a:br>
              <a:rPr lang="ru-RU" sz="1600" b="1" i="0" dirty="0">
                <a:solidFill>
                  <a:schemeClr val="tx1"/>
                </a:solidFill>
                <a:effectLst/>
                <a:latin typeface="Roboto"/>
              </a:rPr>
            </a:br>
            <a:r>
              <a:rPr lang="ru-RU" sz="1600" b="1" i="0" dirty="0">
                <a:solidFill>
                  <a:schemeClr val="tx1"/>
                </a:solidFill>
                <a:effectLst/>
                <a:latin typeface="Roboto"/>
              </a:rPr>
              <a:t>Адрес техникума:</a:t>
            </a:r>
            <a:endParaRPr lang="ru-RU" sz="1600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0" indent="0" algn="ctr" fontAlgn="base">
              <a:lnSpc>
                <a:spcPct val="120000"/>
              </a:lnSpc>
              <a:buNone/>
            </a:pPr>
            <a:r>
              <a:rPr lang="ru-RU" sz="1600" b="1" i="0" dirty="0">
                <a:solidFill>
                  <a:schemeClr val="tx1"/>
                </a:solidFill>
                <a:effectLst/>
                <a:latin typeface="Roboto"/>
              </a:rPr>
              <a:t>187643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, Ленинградская область, Бокситогорский район, дер.Бор (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из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гор.Тихвина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-  автобус № 141). Имеется возможность предоставления общежития всем нуждающимся иногородним обучающимся.</a:t>
            </a:r>
            <a:endParaRPr lang="ru-RU" sz="1600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0" indent="0" algn="ctr" fontAlgn="base">
              <a:lnSpc>
                <a:spcPct val="120000"/>
              </a:lnSpc>
              <a:buNone/>
            </a:pP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с 8.30 до 16.30 (четверг - до 17.00).</a:t>
            </a:r>
            <a:br>
              <a:rPr lang="ru-RU" sz="1600" b="1" i="0" dirty="0">
                <a:solidFill>
                  <a:schemeClr val="tx1"/>
                </a:solidFill>
                <a:effectLst/>
                <a:latin typeface="Roboto"/>
              </a:rPr>
            </a:br>
            <a:r>
              <a:rPr lang="ru-RU" sz="1600" b="1" i="0" dirty="0">
                <a:solidFill>
                  <a:schemeClr val="tx1"/>
                </a:solidFill>
                <a:effectLst/>
                <a:latin typeface="Roboto"/>
              </a:rPr>
              <a:t>                    Выходные дни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: суббота, воскресенье.</a:t>
            </a:r>
          </a:p>
          <a:p>
            <a:pPr marL="0" indent="0" algn="ctr" fontAlgn="base">
              <a:lnSpc>
                <a:spcPct val="120000"/>
              </a:lnSpc>
              <a:buNone/>
            </a:pPr>
            <a:r>
              <a:rPr lang="ru-RU" sz="1600" b="1" i="0" dirty="0">
                <a:solidFill>
                  <a:schemeClr val="tx1"/>
                </a:solidFill>
                <a:effectLst/>
                <a:latin typeface="Roboto"/>
              </a:rPr>
              <a:t>Контактный телефон:</a:t>
            </a:r>
            <a:endParaRPr lang="ru-RU" sz="1600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 +7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(813) 662- 97-46 - секретариат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+7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(813) 662-97-99 - приёмная комиссия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+7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(813) 662-9786 – общежитие.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</a:br>
            <a:r>
              <a:rPr lang="ru-RU" sz="1600" b="1" i="0" dirty="0">
                <a:solidFill>
                  <a:schemeClr val="tx1"/>
                </a:solidFill>
                <a:effectLst/>
                <a:latin typeface="Roboto"/>
              </a:rPr>
              <a:t>Электронная почта:</a:t>
            </a:r>
            <a:endParaRPr lang="ru-RU" sz="1600" b="0" i="0" dirty="0">
              <a:solidFill>
                <a:schemeClr val="tx1"/>
              </a:solidFill>
              <a:effectLst/>
              <a:latin typeface="Roboto"/>
            </a:endParaRPr>
          </a:p>
          <a:p>
            <a:pPr marL="0" indent="0" algn="ctr" fontAlgn="base">
              <a:lnSpc>
                <a:spcPct val="120000"/>
              </a:lnSpc>
              <a:buNone/>
            </a:pPr>
            <a:r>
              <a:rPr lang="ru-RU" sz="1600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/>
              </a:rPr>
              <a:t>borsky.tehnickum@yandex.ru-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685357"/>
            <a:ext cx="12191999" cy="1179105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производства и переработки сельскохозяйственной продукции; механизация сельского хозяйства; электрификация и автоматизация сельского хозяйства; мастер отделочных строительных работ; мастер по ремонту и обслуживанию автомобилей; 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+mn-cs"/>
              </a:rPr>
              <a:t>ракторист-машинист сельскохозяйственного производства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6865" y="395417"/>
            <a:ext cx="238073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 – 3,6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в 202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году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AFF75B-ADE1-46EC-8E51-16414A1B6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3" y="1943812"/>
            <a:ext cx="3602707" cy="2301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152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90B2C953-63C6-4670-AA3D-7AFDC6AEF3E0}"/>
              </a:ext>
            </a:extLst>
          </p:cNvPr>
          <p:cNvGraphicFramePr>
            <a:graphicFrameLocks/>
          </p:cNvGraphicFramePr>
          <p:nvPr/>
        </p:nvGraphicFramePr>
        <p:xfrm>
          <a:off x="-1" y="-6"/>
          <a:ext cx="12192000" cy="6119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138">
                  <a:extLst>
                    <a:ext uri="{9D8B030D-6E8A-4147-A177-3AD203B41FA5}">
                      <a16:colId xmlns:a16="http://schemas.microsoft.com/office/drawing/2014/main" val="242102628"/>
                    </a:ext>
                  </a:extLst>
                </a:gridCol>
                <a:gridCol w="4978273">
                  <a:extLst>
                    <a:ext uri="{9D8B030D-6E8A-4147-A177-3AD203B41FA5}">
                      <a16:colId xmlns:a16="http://schemas.microsoft.com/office/drawing/2014/main" val="188206167"/>
                    </a:ext>
                  </a:extLst>
                </a:gridCol>
                <a:gridCol w="2368555">
                  <a:extLst>
                    <a:ext uri="{9D8B030D-6E8A-4147-A177-3AD203B41FA5}">
                      <a16:colId xmlns:a16="http://schemas.microsoft.com/office/drawing/2014/main" val="425548119"/>
                    </a:ext>
                  </a:extLst>
                </a:gridCol>
                <a:gridCol w="2131281">
                  <a:extLst>
                    <a:ext uri="{9D8B030D-6E8A-4147-A177-3AD203B41FA5}">
                      <a16:colId xmlns:a16="http://schemas.microsoft.com/office/drawing/2014/main" val="1805220559"/>
                    </a:ext>
                  </a:extLst>
                </a:gridCol>
                <a:gridCol w="2250753">
                  <a:extLst>
                    <a:ext uri="{9D8B030D-6E8A-4147-A177-3AD203B41FA5}">
                      <a16:colId xmlns:a16="http://schemas.microsoft.com/office/drawing/2014/main" val="2279791562"/>
                    </a:ext>
                  </a:extLst>
                </a:gridCol>
              </a:tblGrid>
              <a:tr h="520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 базе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Нормативный срок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1032182"/>
                  </a:ext>
                </a:extLst>
              </a:tr>
              <a:tr h="33423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Программы подготовки специалистов среднего звена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84158"/>
                  </a:ext>
                </a:extLst>
              </a:tr>
              <a:tr h="655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Технология производства и переработки сельскохозяйственной продукции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995302"/>
                  </a:ext>
                </a:extLst>
              </a:tr>
              <a:tr h="334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Механизация сельского хозяйства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 года 10 месяцев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321030"/>
                  </a:ext>
                </a:extLst>
              </a:tr>
              <a:tr h="653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Эксплуатация и ремонт сельскохозяйственной техники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 года 10 месяцев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691949"/>
                  </a:ext>
                </a:extLst>
              </a:tr>
              <a:tr h="653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Электрификация и автоматизация сельского хозяйства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0622081"/>
                  </a:ext>
                </a:extLst>
              </a:tr>
              <a:tr h="334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Экономика и бухгалтерский учёт (по отраслям)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9292602"/>
                  </a:ext>
                </a:extLst>
              </a:tr>
              <a:tr h="33423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Программы подготовки квалифицированных рабочих и служащих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42893"/>
                  </a:ext>
                </a:extLst>
              </a:tr>
              <a:tr h="655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Мастер строительных отделочных и декоративных работ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 классов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099118"/>
                  </a:ext>
                </a:extLst>
              </a:tr>
              <a:tr h="655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Сварщик (ручной и частично механизированной сварки (наплавки)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4267475"/>
                  </a:ext>
                </a:extLst>
              </a:tr>
              <a:tr h="334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Мастер по ремонту и обслуживанию автомобилей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372470"/>
                  </a:ext>
                </a:extLst>
              </a:tr>
              <a:tr h="655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Тракторист-машинист сельскохозяйственного производства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spc="25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spc="25" dirty="0">
                          <a:effectLst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567709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106835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894" y="2082623"/>
            <a:ext cx="3883498" cy="2255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6865" y="395417"/>
            <a:ext cx="238073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 – 3,6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в 2024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51564"/>
            <a:ext cx="12171787" cy="171046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 и бухгалтерский учет; монтаж, наладка и эксплуатация электрооборудования; сварщик; монтаж и техническая эксплуатация промышленного оборудования; сварочное производство; техническое обслуживание и ремонт автотранспорта; технология комплексной переработки древесины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D0430C8-8175-4895-8831-933EC361D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107" y="24268"/>
            <a:ext cx="853890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Полное наименование учреждения: Государственное бюджетное профессиональное образовательное учреждение Ленинградской области «Политехнический колледж» города Светогорска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Сокращенное наименование: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ГБ ПОУ ЛО "ПК".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Адрес техникума: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 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188992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, Ленинградская обл., г. Светогорск ул. Красноармейская д. 3(имеется возможность предоставления общежития всем нуждающимся иногородним обучающимся).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Режим работы: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понедельник-суббота с 8:30 до 17:30, обед с 12:00 до 13:00. Воскресенье - выходной.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Телефоны: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          +7 (813) 784-34-85 - секретарь учебной части; 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+7 (813) 784 58-65 - приемная директора.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E-mail: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 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pl40@yandex.ru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 </a:t>
            </a:r>
            <a:r>
              <a:rPr kumimoji="0" lang="de-DE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7CED7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http://svetocollege.ru/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7CED7">
                  <a:lumMod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842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90B2C953-63C6-4670-AA3D-7AFDC6AEF3E0}"/>
              </a:ext>
            </a:extLst>
          </p:cNvPr>
          <p:cNvGraphicFramePr>
            <a:graphicFrameLocks/>
          </p:cNvGraphicFramePr>
          <p:nvPr/>
        </p:nvGraphicFramePr>
        <p:xfrm>
          <a:off x="0" y="5"/>
          <a:ext cx="12192001" cy="6305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138">
                  <a:extLst>
                    <a:ext uri="{9D8B030D-6E8A-4147-A177-3AD203B41FA5}">
                      <a16:colId xmlns:a16="http://schemas.microsoft.com/office/drawing/2014/main" val="242102628"/>
                    </a:ext>
                  </a:extLst>
                </a:gridCol>
                <a:gridCol w="4978273">
                  <a:extLst>
                    <a:ext uri="{9D8B030D-6E8A-4147-A177-3AD203B41FA5}">
                      <a16:colId xmlns:a16="http://schemas.microsoft.com/office/drawing/2014/main" val="188206167"/>
                    </a:ext>
                  </a:extLst>
                </a:gridCol>
                <a:gridCol w="2368555">
                  <a:extLst>
                    <a:ext uri="{9D8B030D-6E8A-4147-A177-3AD203B41FA5}">
                      <a16:colId xmlns:a16="http://schemas.microsoft.com/office/drawing/2014/main" val="425548119"/>
                    </a:ext>
                  </a:extLst>
                </a:gridCol>
                <a:gridCol w="2131282">
                  <a:extLst>
                    <a:ext uri="{9D8B030D-6E8A-4147-A177-3AD203B41FA5}">
                      <a16:colId xmlns:a16="http://schemas.microsoft.com/office/drawing/2014/main" val="1805220559"/>
                    </a:ext>
                  </a:extLst>
                </a:gridCol>
                <a:gridCol w="2250753">
                  <a:extLst>
                    <a:ext uri="{9D8B030D-6E8A-4147-A177-3AD203B41FA5}">
                      <a16:colId xmlns:a16="http://schemas.microsoft.com/office/drawing/2014/main" val="2279791562"/>
                    </a:ext>
                  </a:extLst>
                </a:gridCol>
              </a:tblGrid>
              <a:tr h="430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 базе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Нормативный срок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1032182"/>
                  </a:ext>
                </a:extLst>
              </a:tr>
              <a:tr h="21101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 программам подготовки специалистов среднего звена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84158"/>
                  </a:ext>
                </a:extLst>
              </a:tr>
              <a:tr h="566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Менеджер по продажам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995302"/>
                  </a:ext>
                </a:extLst>
              </a:tr>
              <a:tr h="246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Сварочное производство( техник)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бюджет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321030"/>
                  </a:ext>
                </a:extLst>
              </a:tr>
              <a:tr h="422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Товароведение и экспертиза качества потребительских товаров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платно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691949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Монтаж и техническая эксплуатация промышленного оборудования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 года 10 месяцев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0622081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Технология комплексной переработки древесины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9292602"/>
                  </a:ext>
                </a:extLst>
              </a:tr>
              <a:tr h="849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Монтаж, наладка и эксплуатация электрооборудования промышленных и гражданских зданий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8436772"/>
                  </a:ext>
                </a:extLst>
              </a:tr>
              <a:tr h="530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Электромонтер по ремонту и обслуживанию электрооборудования (по отраслям)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8327056"/>
                  </a:ext>
                </a:extLst>
              </a:tr>
              <a:tr h="21101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По программам подготовки специалистов среднего звена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42893"/>
                  </a:ext>
                </a:extLst>
              </a:tr>
              <a:tr h="273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8.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indent="-254000" algn="just">
                        <a:lnSpc>
                          <a:spcPts val="1370"/>
                        </a:lnSpc>
                        <a:spcAft>
                          <a:spcPts val="1500"/>
                        </a:spcAft>
                      </a:pPr>
                      <a:r>
                        <a:rPr lang="ru-RU" sz="1400" spc="0" dirty="0">
                          <a:effectLst/>
                          <a:latin typeface="+mn-lt"/>
                        </a:rPr>
                        <a:t>Экономика и бухгалтерский учет (по отраслям)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 10 месяцев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099118"/>
                  </a:ext>
                </a:extLst>
              </a:tr>
              <a:tr h="346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9.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indent="-254000" algn="just">
                        <a:lnSpc>
                          <a:spcPts val="1390"/>
                        </a:lnSpc>
                        <a:spcAft>
                          <a:spcPts val="1500"/>
                        </a:spcAft>
                      </a:pPr>
                      <a:r>
                        <a:rPr lang="ru-RU" sz="1400" spc="0" dirty="0">
                          <a:effectLst/>
                          <a:latin typeface="+mn-lt"/>
                        </a:rPr>
                        <a:t>Монтаж и техническая эксплуатация промышленного оборудования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11 классов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4267475"/>
                  </a:ext>
                </a:extLst>
              </a:tr>
              <a:tr h="246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indent="-254000" algn="just">
                        <a:lnSpc>
                          <a:spcPts val="1370"/>
                        </a:lnSpc>
                        <a:spcAft>
                          <a:spcPts val="1500"/>
                        </a:spcAft>
                      </a:pPr>
                      <a:r>
                        <a:rPr lang="ru-RU" sz="1400" spc="0" dirty="0">
                          <a:effectLst/>
                          <a:latin typeface="+mn-lt"/>
                        </a:rPr>
                        <a:t>Технология комплексной переработки древесины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11 классов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372470"/>
                  </a:ext>
                </a:extLst>
              </a:tr>
              <a:tr h="346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indent="-254000" algn="just">
                        <a:lnSpc>
                          <a:spcPts val="1370"/>
                        </a:lnSpc>
                        <a:spcAft>
                          <a:spcPts val="1500"/>
                        </a:spcAft>
                      </a:pPr>
                      <a:r>
                        <a:rPr lang="ru-RU" sz="1400" spc="0" dirty="0">
                          <a:effectLst/>
                          <a:latin typeface="+mn-lt"/>
                        </a:rPr>
                        <a:t>Монтаж, наладка и эксплуатация электрооборудования промышленных и гражданских зданий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spc="25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 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5677090"/>
                  </a:ext>
                </a:extLst>
              </a:tr>
              <a:tr h="440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Товароведение и экспертиза качества потребительских товаров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spc="25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 10 месяцев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3585151"/>
                  </a:ext>
                </a:extLst>
              </a:tr>
              <a:tr h="334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Строительство и эксплуатация зданий и сооружений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spc="25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2801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8D24649-22AB-05BE-2652-33C0BF87C97F}"/>
              </a:ext>
            </a:extLst>
          </p:cNvPr>
          <p:cNvSpPr txBox="1"/>
          <p:nvPr/>
        </p:nvSpPr>
        <p:spPr>
          <a:xfrm>
            <a:off x="-1" y="6315927"/>
            <a:ext cx="12192001" cy="523220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При наличии медицинских заключений возможно инклюзивное обучение инвалидов и лиц с ограниченными возможностями здоровья по всем специальностям, по которым проходит обучение в техникуме</a:t>
            </a:r>
          </a:p>
        </p:txBody>
      </p:sp>
    </p:spTree>
    <p:extLst>
      <p:ext uri="{BB962C8B-B14F-4D97-AF65-F5344CB8AC3E}">
        <p14:creationId xmlns:p14="http://schemas.microsoft.com/office/powerpoint/2010/main" val="109980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7528" y="541958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57818"/>
            <a:ext cx="12191999" cy="1415772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Мастер отделочных строительных работ; монтажник санитарно-технических, вентиляционных систем и оборудования; сварщик (электросварочные и газосварочные работы); пекарь; технология хлеба, кондитерских и макаронных изделий; сварочное производство; автомеханик; техническое обслуживание и ремонт автомобильного транспорта; портной; оператор швейного оборудования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74473" y="-207034"/>
            <a:ext cx="8372104" cy="573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Полное наименование: Государственное автономное профессиональное образовательное учреждение Ленинградской области «Лужский агропромышленный техникум»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Сокращенное наименование: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ГАПОУ ЛО «Лужский агропромышленный техникум»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Адрес техникума: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188230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г. Луга, Ленинградская область, Медведское шоссе, д. 2.(ж/д до ст. Луга, авт. № 131 до ост. "Техникум", иногородним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предоставляется общежитие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Контактный телефон: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тел./факс  +7 (813) 722-33-51— приёмная директора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График работы: пятидневная рабочая неделя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пн-пт 8.00 – 17.00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Электронная почта: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2"/>
              </a:rPr>
              <a:t>lapk.luga@yandex.ru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90BB23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3"/>
              </a:rPr>
              <a:t>www.lapk.znaet.ru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0BB23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90BB23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7569"/>
            <a:ext cx="3574473" cy="232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793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"/>
          <a:ext cx="12191999" cy="611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9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328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7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Оператор стиральных машин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 мес.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Оператор ЭВМ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4,5 мес.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7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Кухонный рабочий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 мес.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2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Вышивальщица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 мес.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5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Монтировщик шин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 мес.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2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Укладчик-упаковщик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мес.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5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Рабочий зелёного хозяйства. ПМ Цветоводство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мес.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0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Рабочий зелёного хозяйства. ПМ Газонокосильщик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мес.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5967"/>
                  </a:ext>
                </a:extLst>
              </a:tr>
              <a:tr h="4532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Швея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 мес.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38272"/>
                  </a:ext>
                </a:extLst>
              </a:tr>
              <a:tr h="8388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Отделочник художественных изделий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5 мес.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8122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119336"/>
            <a:ext cx="12191999" cy="738664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288261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7">
            <a:extLst>
              <a:ext uri="{FF2B5EF4-FFF2-40B4-BE49-F238E27FC236}">
                <a16:creationId xmlns:a16="http://schemas.microsoft.com/office/drawing/2014/main" id="{9C5021D0-1F8B-454D-95E4-C5B6D4BCA09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1997" cy="590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6">
                  <a:extLst>
                    <a:ext uri="{9D8B030D-6E8A-4147-A177-3AD203B41FA5}">
                      <a16:colId xmlns:a16="http://schemas.microsoft.com/office/drawing/2014/main" val="3483770839"/>
                    </a:ext>
                  </a:extLst>
                </a:gridCol>
                <a:gridCol w="442846">
                  <a:extLst>
                    <a:ext uri="{9D8B030D-6E8A-4147-A177-3AD203B41FA5}">
                      <a16:colId xmlns:a16="http://schemas.microsoft.com/office/drawing/2014/main" val="683531495"/>
                    </a:ext>
                  </a:extLst>
                </a:gridCol>
                <a:gridCol w="6248249">
                  <a:extLst>
                    <a:ext uri="{9D8B030D-6E8A-4147-A177-3AD203B41FA5}">
                      <a16:colId xmlns:a16="http://schemas.microsoft.com/office/drawing/2014/main" val="2449645489"/>
                    </a:ext>
                  </a:extLst>
                </a:gridCol>
                <a:gridCol w="1735448">
                  <a:extLst>
                    <a:ext uri="{9D8B030D-6E8A-4147-A177-3AD203B41FA5}">
                      <a16:colId xmlns:a16="http://schemas.microsoft.com/office/drawing/2014/main" val="630446201"/>
                    </a:ext>
                  </a:extLst>
                </a:gridCol>
                <a:gridCol w="2033216">
                  <a:extLst>
                    <a:ext uri="{9D8B030D-6E8A-4147-A177-3AD203B41FA5}">
                      <a16:colId xmlns:a16="http://schemas.microsoft.com/office/drawing/2014/main" val="2126690408"/>
                    </a:ext>
                  </a:extLst>
                </a:gridCol>
                <a:gridCol w="1705242">
                  <a:extLst>
                    <a:ext uri="{9D8B030D-6E8A-4147-A177-3AD203B41FA5}">
                      <a16:colId xmlns:a16="http://schemas.microsoft.com/office/drawing/2014/main" val="2468938440"/>
                    </a:ext>
                  </a:extLst>
                </a:gridCol>
              </a:tblGrid>
              <a:tr h="891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 базе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Нормативный срок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7396537"/>
                  </a:ext>
                </a:extLst>
              </a:tr>
              <a:tr h="529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Мастер отделочных строительных и декоративных работ( </a:t>
                      </a: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маляр,</a:t>
                      </a:r>
                      <a:r>
                        <a:rPr lang="ru-RU" sz="1600" b="1" u="none" strike="noStrike" baseline="0" dirty="0">
                          <a:effectLst/>
                          <a:latin typeface="+mn-lt"/>
                        </a:rPr>
                        <a:t> штукатур, облицовщик- плиточник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)</a:t>
                      </a:r>
                      <a:endParaRPr lang="ru-RU" sz="1600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2007480"/>
                  </a:ext>
                </a:extLst>
              </a:tr>
              <a:tr h="332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Сварщик (ручной и частично механизированной сварки (наплавки)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бюджет/ 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857418"/>
                  </a:ext>
                </a:extLst>
              </a:tr>
              <a:tr h="502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Технология хлеба</a:t>
                      </a:r>
                      <a:r>
                        <a:rPr lang="ru-RU" sz="1600" baseline="0" dirty="0">
                          <a:latin typeface="+mn-lt"/>
                        </a:rPr>
                        <a:t>,</a:t>
                      </a:r>
                      <a:r>
                        <a:rPr lang="ru-RU" sz="1600" dirty="0">
                          <a:latin typeface="+mn-lt"/>
                        </a:rPr>
                        <a:t> кондитерских и макаронных изделий( </a:t>
                      </a:r>
                      <a:r>
                        <a:rPr lang="ru-RU" sz="1600" b="1" dirty="0">
                          <a:latin typeface="+mn-lt"/>
                        </a:rPr>
                        <a:t>пекарь, кондитер, тестовод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 года 10 месяцев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бюджет/ 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1523463"/>
                  </a:ext>
                </a:extLst>
              </a:tr>
              <a:tr h="48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Техническое обслуживание и ремонт двигателей, систем и агрегатов автомобилей(</a:t>
                      </a:r>
                      <a:r>
                        <a:rPr lang="ru-RU" sz="1600" b="1" dirty="0">
                          <a:latin typeface="+mn-lt"/>
                        </a:rPr>
                        <a:t>слесарь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 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3834654"/>
                  </a:ext>
                </a:extLst>
              </a:tr>
              <a:tr h="48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Тракторист - машинист сельскохозяйственного производства категории </a:t>
                      </a:r>
                      <a:r>
                        <a:rPr lang="de-DE" sz="1600" dirty="0">
                          <a:latin typeface="+mn-lt"/>
                        </a:rPr>
                        <a:t>B,</a:t>
                      </a:r>
                      <a:r>
                        <a:rPr lang="de-DE" sz="1600" baseline="0" dirty="0">
                          <a:latin typeface="+mn-lt"/>
                        </a:rPr>
                        <a:t> C, E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бюджет/ 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0125673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Слесарь</a:t>
                      </a:r>
                      <a:r>
                        <a:rPr lang="ru-RU" sz="1600" baseline="0" dirty="0">
                          <a:latin typeface="+mn-lt"/>
                        </a:rPr>
                        <a:t> по ремонту сельскохозяйственных машин и оборудования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 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924914"/>
                  </a:ext>
                </a:extLst>
              </a:tr>
              <a:tr h="48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Монтажник санитарно-технических , вентиляционных систем и</a:t>
                      </a:r>
                    </a:p>
                    <a:p>
                      <a:r>
                        <a:rPr lang="ru-RU" sz="1600" dirty="0">
                          <a:latin typeface="+mn-lt"/>
                        </a:rPr>
                        <a:t>оборудования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3767709"/>
                  </a:ext>
                </a:extLst>
              </a:tr>
              <a:tr h="722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Эксплуатация и ремонт сельскохозяйственной техники и</a:t>
                      </a:r>
                    </a:p>
                    <a:p>
                      <a:r>
                        <a:rPr lang="ru-RU" sz="1600" dirty="0">
                          <a:latin typeface="+mn-lt"/>
                        </a:rPr>
                        <a:t>Оборудования(</a:t>
                      </a:r>
                      <a:r>
                        <a:rPr lang="ru-RU" sz="1600" b="1" dirty="0">
                          <a:latin typeface="+mn-lt"/>
                        </a:rPr>
                        <a:t>техник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3834409"/>
                  </a:ext>
                </a:extLst>
              </a:tr>
              <a:tr h="579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Технология хлеба, кондитерских и макаронных изделий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бюджет/ 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1921660"/>
                  </a:ext>
                </a:extLst>
              </a:tr>
              <a:tr h="579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10.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Техническое обслуживание и ремонт двигателей, систем и агрегатов автомобилей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бюджет/ 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42546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программам. Для организации обучения инвалидов и лиц с ограниченными возможностями здоровья в техникуме работают социальный педагог, педагог - психолог и воспитатель. </a:t>
            </a:r>
          </a:p>
        </p:txBody>
      </p:sp>
    </p:spTree>
    <p:extLst>
      <p:ext uri="{BB962C8B-B14F-4D97-AF65-F5344CB8AC3E}">
        <p14:creationId xmlns:p14="http://schemas.microsoft.com/office/powerpoint/2010/main" val="50540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941984" y="-129209"/>
            <a:ext cx="9478616" cy="587410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Государственное автономное профессиональное образовательное учреждение Ленинградской области «Всеволожский агропромышленный техникум»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ГАПОУ ЛО «Всеволожский агропромышленный техникум»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техникума: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188643,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Ленинградская область, г. Всеволожск, ул.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Шишканя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д. 1.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общежития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: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188643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Ленинградская область, г. Всеволожск, ул.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Шишканя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д. 18.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Тел./факс: (81370) 24-450— приёмная директора.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 err="1">
                <a:solidFill>
                  <a:schemeClr val="tx1"/>
                </a:solidFill>
                <a:latin typeface="Roboto"/>
              </a:rPr>
              <a:t>пн-пт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8.30 – 17.30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Roboto"/>
              </a:rPr>
              <a:t>vshk@mail.ru 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vsevshk.ru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Электрификация и автоматизация сельского хозяйства; экономика и бухгалтерский учёт; техническое обслуживание и ремонт автомобильного транспорта; землеустройство; автомеханик;  электромонтёр по ремонту и обслуживания электрооборудования; тракторист-машинист сельскохозяйственного производства; эксплуатация и ремонт.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655" y="763029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 – 3,80 в 2024 году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64ED46-49BB-CB56-4418-E98C57D8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500"/>
            <a:ext cx="3657600" cy="1981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932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B9B46-54EC-4888-9792-EC158CF6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Образовательные услуги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C5021D0-1F8B-454D-95E4-C5B6D4BCA0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-1"/>
          <a:ext cx="12191997" cy="6166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6">
                  <a:extLst>
                    <a:ext uri="{9D8B030D-6E8A-4147-A177-3AD203B41FA5}">
                      <a16:colId xmlns:a16="http://schemas.microsoft.com/office/drawing/2014/main" val="3483770839"/>
                    </a:ext>
                  </a:extLst>
                </a:gridCol>
                <a:gridCol w="442846">
                  <a:extLst>
                    <a:ext uri="{9D8B030D-6E8A-4147-A177-3AD203B41FA5}">
                      <a16:colId xmlns:a16="http://schemas.microsoft.com/office/drawing/2014/main" val="683531495"/>
                    </a:ext>
                  </a:extLst>
                </a:gridCol>
                <a:gridCol w="6248249">
                  <a:extLst>
                    <a:ext uri="{9D8B030D-6E8A-4147-A177-3AD203B41FA5}">
                      <a16:colId xmlns:a16="http://schemas.microsoft.com/office/drawing/2014/main" val="2449645489"/>
                    </a:ext>
                  </a:extLst>
                </a:gridCol>
                <a:gridCol w="1735448">
                  <a:extLst>
                    <a:ext uri="{9D8B030D-6E8A-4147-A177-3AD203B41FA5}">
                      <a16:colId xmlns:a16="http://schemas.microsoft.com/office/drawing/2014/main" val="630446201"/>
                    </a:ext>
                  </a:extLst>
                </a:gridCol>
                <a:gridCol w="2033216">
                  <a:extLst>
                    <a:ext uri="{9D8B030D-6E8A-4147-A177-3AD203B41FA5}">
                      <a16:colId xmlns:a16="http://schemas.microsoft.com/office/drawing/2014/main" val="2126690408"/>
                    </a:ext>
                  </a:extLst>
                </a:gridCol>
                <a:gridCol w="1705242">
                  <a:extLst>
                    <a:ext uri="{9D8B030D-6E8A-4147-A177-3AD203B41FA5}">
                      <a16:colId xmlns:a16="http://schemas.microsoft.com/office/drawing/2014/main" val="2468938440"/>
                    </a:ext>
                  </a:extLst>
                </a:gridCol>
              </a:tblGrid>
              <a:tr h="916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 базе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Нормативный срок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7396537"/>
                  </a:ext>
                </a:extLst>
              </a:tr>
              <a:tr h="495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Электрификация и автоматизация сельского хозяйства</a:t>
                      </a:r>
                      <a:endParaRPr lang="ru-RU" sz="14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платно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2007480"/>
                  </a:ext>
                </a:extLst>
              </a:tr>
              <a:tr h="327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Экономика и бухгалтерский учёт (по отраслям)</a:t>
                      </a:r>
                      <a:endParaRPr lang="ru-RU" sz="14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платно 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857418"/>
                  </a:ext>
                </a:extLst>
              </a:tr>
              <a:tr h="495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Техническое обслуживание и ремонт автомобильного транспорта</a:t>
                      </a:r>
                      <a:endParaRPr lang="ru-RU" sz="14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 года 10 месяцев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платно 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1523463"/>
                  </a:ext>
                </a:extLst>
              </a:tr>
              <a:tr h="232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Землеустройство</a:t>
                      </a:r>
                      <a:endParaRPr lang="ru-RU" sz="14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 года 10 месяцев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платно 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3834654"/>
                  </a:ext>
                </a:extLst>
              </a:tr>
              <a:tr h="495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Эксплуатация и ремонт сельскохозяйственной техники и оборудования</a:t>
                      </a:r>
                      <a:endParaRPr lang="ru-RU" sz="14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платно 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0125673"/>
                  </a:ext>
                </a:extLst>
              </a:tr>
              <a:tr h="232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Автомеханик</a:t>
                      </a:r>
                      <a:endParaRPr lang="ru-RU" sz="14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года 10 месяцев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платно 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924914"/>
                  </a:ext>
                </a:extLst>
              </a:tr>
              <a:tr h="662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Электромонтёр по ремонту и обслуживанию электрооборудования (по отраслям)</a:t>
                      </a:r>
                      <a:endParaRPr lang="ru-RU" sz="14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платно 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4824414"/>
                  </a:ext>
                </a:extLst>
              </a:tr>
              <a:tr h="495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Тракторист-машинист сельскохозяйственного производства</a:t>
                      </a:r>
                      <a:endParaRPr lang="ru-RU" sz="14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платно 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5399505"/>
                  </a:ext>
                </a:extLst>
              </a:tr>
              <a:tr h="327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Механизация сельского хозяйства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платно 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4891004"/>
                  </a:ext>
                </a:extLst>
              </a:tr>
              <a:tr h="527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Правоохранительная деятельность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r>
                        <a:rPr lang="ru-RU" sz="1400" dirty="0">
                          <a:effectLst/>
                        </a:rPr>
                        <a:t>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платно 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8326468"/>
                  </a:ext>
                </a:extLst>
              </a:tr>
              <a:tr h="452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Мастер по ремонту и обслуживанию автомобилей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 классов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платно 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9511583"/>
                  </a:ext>
                </a:extLst>
              </a:tr>
              <a:tr h="492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ТО и ремонт двигателей, систем и агрегатов автомобилей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платно 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93255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151418"/>
            <a:ext cx="12192000" cy="738664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99907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7528" y="541958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аттестата-3,70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25020"/>
            <a:ext cx="12192000" cy="1200329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Информационные системы и программирование; электроснабжение (по отраслям); сервис на транспорте (по видам транспорта);мастер по ремонту и обслуживанию инженерных систем жилищно-коммунального хозяйства; слесарь по обслуживанию и ремонту подвижного состава; проводник на железнодорожном транспорте.	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616153" y="-80152"/>
            <a:ext cx="8241475" cy="573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Полное наименование: Государственное бюджетное профессиональное образовательное учреждение Ленинградской области «Волховский политехнический техникум»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  Сокращённое наименование: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ГБПОУ ЛО «ВПТ»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Адрес колледжа: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187401,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Ленинградская область, Волховский район, город Волхов, улица Дзержинского, дом 26(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автобусом № 25 до автостанции «Сясьстрой»). Имеется возможность предоставления общежития всем нуждающимся иногородним обучающимся.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Контактный телефон: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тел./факс  +7 (813 63) 7-10-80— приёмная директора;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   тел.   +7 (813 63) 6-26-39— приемная комиссия.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График работы: пятидневная рабочая неделя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пн-пт 8.00 – 17.00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Электронная почта: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2"/>
              </a:rPr>
              <a:t>vptvolhov@mail.ru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27CED7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http://volhovpoliteh.ru/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7CED7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CFC38-C979-F431-450B-070CB121F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70410"/>
            <a:ext cx="3616153" cy="247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108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90B2C953-63C6-4670-AA3D-7AFDC6AEF3E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119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138">
                  <a:extLst>
                    <a:ext uri="{9D8B030D-6E8A-4147-A177-3AD203B41FA5}">
                      <a16:colId xmlns:a16="http://schemas.microsoft.com/office/drawing/2014/main" val="242102628"/>
                    </a:ext>
                  </a:extLst>
                </a:gridCol>
                <a:gridCol w="4978273">
                  <a:extLst>
                    <a:ext uri="{9D8B030D-6E8A-4147-A177-3AD203B41FA5}">
                      <a16:colId xmlns:a16="http://schemas.microsoft.com/office/drawing/2014/main" val="188206167"/>
                    </a:ext>
                  </a:extLst>
                </a:gridCol>
                <a:gridCol w="2368555">
                  <a:extLst>
                    <a:ext uri="{9D8B030D-6E8A-4147-A177-3AD203B41FA5}">
                      <a16:colId xmlns:a16="http://schemas.microsoft.com/office/drawing/2014/main" val="425548119"/>
                    </a:ext>
                  </a:extLst>
                </a:gridCol>
                <a:gridCol w="2131281">
                  <a:extLst>
                    <a:ext uri="{9D8B030D-6E8A-4147-A177-3AD203B41FA5}">
                      <a16:colId xmlns:a16="http://schemas.microsoft.com/office/drawing/2014/main" val="1805220559"/>
                    </a:ext>
                  </a:extLst>
                </a:gridCol>
                <a:gridCol w="2250753">
                  <a:extLst>
                    <a:ext uri="{9D8B030D-6E8A-4147-A177-3AD203B41FA5}">
                      <a16:colId xmlns:a16="http://schemas.microsoft.com/office/drawing/2014/main" val="2279791562"/>
                    </a:ext>
                  </a:extLst>
                </a:gridCol>
              </a:tblGrid>
              <a:tr h="741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 базе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Нормативный срок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1032182"/>
                  </a:ext>
                </a:extLst>
              </a:tr>
              <a:tr h="52157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Программы подготовки специалистов среднего звена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84158"/>
                  </a:ext>
                </a:extLst>
              </a:tr>
              <a:tr h="79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системы и программирование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995302"/>
                  </a:ext>
                </a:extLst>
              </a:tr>
              <a:tr h="702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Электроснабжение (по отраслям)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321030"/>
                  </a:ext>
                </a:extLst>
              </a:tr>
              <a:tr h="731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Сервис на транспорте (по видам транспорта)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691949"/>
                  </a:ext>
                </a:extLst>
              </a:tr>
              <a:tr h="60666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Программы подготовки квалифицированных рабочих и служащих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42893"/>
                  </a:ext>
                </a:extLst>
              </a:tr>
              <a:tr h="733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 по ремонту и обслуживанию инженерных систем жилищно-коммунального хозяйства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099118"/>
                  </a:ext>
                </a:extLst>
              </a:tr>
              <a:tr h="733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Слесарь по обслуживанию и ремонту подвижного состава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4267475"/>
                  </a:ext>
                </a:extLst>
              </a:tr>
              <a:tr h="549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Проводник на железнодорожном транспорте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бюджет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37247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1036903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7528" y="541958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аттестата-3,80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21872"/>
            <a:ext cx="12191999" cy="1631216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Мастер общестроительных работ; электромонтажник по силовым сетям и электрооборудованию; строительство и эксплуатация зданий и сооружений; оптик-механик; электрослесарь по ремонту оборудования электростанций; слесарь по ремонту оборудования электростанций; электромонтер по ремонту и обслуживанию электрооборудования (по отраслям); теплоснабжение и теплотехническое оборудование; техническая эксплуатация и обслуживание электрического и электромеханического оборудования (по отраслям); сварщик (электросварочные и газосварочные работы)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713018" y="-302036"/>
            <a:ext cx="8478981" cy="573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Полное наименование: Государственное автономное профессиональное образовательное учреждение Ленинградской области «Сосновоборский политехнический колледж»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Сокращенное наименование: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ГАПОУ ЛО «Сосновоборский политехнический колледж»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Адрес колледжа: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188760,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Ленинградская область, г. Приозерск, ул. Чапаева, д. 19( станция метро Купчино -маршрутка №403, иногородним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предоставляется общежитие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Контактный телефон: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тел./факс  +7 (813) 692-12-49— приёмная директора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График работы: пятидневная рабочая неделя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пн-пт 8.00 – 17.00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Электронная почта: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2"/>
              </a:rPr>
              <a:t>pl36@sbor.net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90BB23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www.pl36.ru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17680"/>
            <a:ext cx="3574472" cy="2210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610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90B2C953-63C6-4670-AA3D-7AFDC6AEF3E0}"/>
              </a:ext>
            </a:extLst>
          </p:cNvPr>
          <p:cNvGraphicFramePr>
            <a:graphicFrameLocks/>
          </p:cNvGraphicFramePr>
          <p:nvPr/>
        </p:nvGraphicFramePr>
        <p:xfrm>
          <a:off x="0" y="2"/>
          <a:ext cx="12191999" cy="6119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137">
                  <a:extLst>
                    <a:ext uri="{9D8B030D-6E8A-4147-A177-3AD203B41FA5}">
                      <a16:colId xmlns:a16="http://schemas.microsoft.com/office/drawing/2014/main" val="242102628"/>
                    </a:ext>
                  </a:extLst>
                </a:gridCol>
                <a:gridCol w="4978274">
                  <a:extLst>
                    <a:ext uri="{9D8B030D-6E8A-4147-A177-3AD203B41FA5}">
                      <a16:colId xmlns:a16="http://schemas.microsoft.com/office/drawing/2014/main" val="188206167"/>
                    </a:ext>
                  </a:extLst>
                </a:gridCol>
                <a:gridCol w="1018767">
                  <a:extLst>
                    <a:ext uri="{9D8B030D-6E8A-4147-A177-3AD203B41FA5}">
                      <a16:colId xmlns:a16="http://schemas.microsoft.com/office/drawing/2014/main" val="425548119"/>
                    </a:ext>
                  </a:extLst>
                </a:gridCol>
                <a:gridCol w="1349786">
                  <a:extLst>
                    <a:ext uri="{9D8B030D-6E8A-4147-A177-3AD203B41FA5}">
                      <a16:colId xmlns:a16="http://schemas.microsoft.com/office/drawing/2014/main" val="3589462885"/>
                    </a:ext>
                  </a:extLst>
                </a:gridCol>
                <a:gridCol w="574014">
                  <a:extLst>
                    <a:ext uri="{9D8B030D-6E8A-4147-A177-3AD203B41FA5}">
                      <a16:colId xmlns:a16="http://schemas.microsoft.com/office/drawing/2014/main" val="1805220559"/>
                    </a:ext>
                  </a:extLst>
                </a:gridCol>
                <a:gridCol w="1557267">
                  <a:extLst>
                    <a:ext uri="{9D8B030D-6E8A-4147-A177-3AD203B41FA5}">
                      <a16:colId xmlns:a16="http://schemas.microsoft.com/office/drawing/2014/main" val="641953371"/>
                    </a:ext>
                  </a:extLst>
                </a:gridCol>
                <a:gridCol w="663420">
                  <a:extLst>
                    <a:ext uri="{9D8B030D-6E8A-4147-A177-3AD203B41FA5}">
                      <a16:colId xmlns:a16="http://schemas.microsoft.com/office/drawing/2014/main" val="2279791562"/>
                    </a:ext>
                  </a:extLst>
                </a:gridCol>
                <a:gridCol w="1587334">
                  <a:extLst>
                    <a:ext uri="{9D8B030D-6E8A-4147-A177-3AD203B41FA5}">
                      <a16:colId xmlns:a16="http://schemas.microsoft.com/office/drawing/2014/main" val="3932476358"/>
                    </a:ext>
                  </a:extLst>
                </a:gridCol>
              </a:tblGrid>
              <a:tr h="463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 базе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Нормативный срок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032182"/>
                  </a:ext>
                </a:extLst>
              </a:tr>
              <a:tr h="259235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Программы подготовки специалистов среднего звена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84158"/>
                  </a:ext>
                </a:extLst>
              </a:tr>
              <a:tr h="808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эксплуатация зданий и сооружений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бюджет/платно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995302"/>
                  </a:ext>
                </a:extLst>
              </a:tr>
              <a:tr h="250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Теплоснабжение и теплотехническое оборудование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691949"/>
                  </a:ext>
                </a:extLst>
              </a:tr>
              <a:tr h="544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эксплуатация и обслуживание электрического и электромеханического оборудования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бюджет/платно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8436772"/>
                  </a:ext>
                </a:extLst>
              </a:tr>
              <a:tr h="250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Сварочное производство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7964386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и ремонт двигателей, систем и агрегатов автомобилей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352877"/>
                  </a:ext>
                </a:extLst>
              </a:tr>
              <a:tr h="250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бухгалтерский учет (по отраслям)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4837559"/>
                  </a:ext>
                </a:extLst>
              </a:tr>
              <a:tr h="222053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подготовки квалифицированных рабочих, служащих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42893"/>
                  </a:ext>
                </a:extLst>
              </a:tr>
              <a:tr h="867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7.</a:t>
                      </a:r>
                    </a:p>
                  </a:txBody>
                  <a:tcPr marL="3717" marR="3717" marT="3717" marB="3717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Станочник (металлообработка)</a:t>
                      </a:r>
                    </a:p>
                  </a:txBody>
                  <a:tcPr marL="3301" marR="33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099118"/>
                  </a:ext>
                </a:extLst>
              </a:tr>
              <a:tr h="867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3717" marR="3717" marT="3717" marB="3717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контрольно-измерительных приборов и автоматики</a:t>
                      </a:r>
                    </a:p>
                  </a:txBody>
                  <a:tcPr marL="3301" marR="33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4267475"/>
                  </a:ext>
                </a:extLst>
              </a:tr>
              <a:tr h="867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3717" marR="3717" marT="3717" marB="3717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Сварщик (ручной и частично механизированной сварки (наплавки)</a:t>
                      </a:r>
                    </a:p>
                  </a:txBody>
                  <a:tcPr marL="3301" marR="33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бюджет/платно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3724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52FFB2-6312-E227-79CD-A4FE27D44910}"/>
              </a:ext>
            </a:extLst>
          </p:cNvPr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49625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69949" y="0"/>
            <a:ext cx="7881626" cy="568786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: 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Государственное автономное профессиональное образовательное учреждение Ленинградской области «Тихвинский промышленно-технологический техникум им. Е.И. Лебедева»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ГАПОУ ЛО "ТПТТ им. Е.И. Лебедева"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техникума: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187556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Ленинградская область, город Тихвин, Учебный городок, дом 1. </a:t>
            </a:r>
            <a:r>
              <a:rPr lang="ru-RU" sz="1600" i="1" dirty="0">
                <a:solidFill>
                  <a:schemeClr val="tx1"/>
                </a:solidFill>
                <a:latin typeface="Roboto"/>
              </a:rPr>
              <a:t>(имеется возможность предоставления </a:t>
            </a:r>
            <a:r>
              <a:rPr lang="ru-RU" sz="1600" b="1" i="1" dirty="0">
                <a:solidFill>
                  <a:schemeClr val="tx1"/>
                </a:solidFill>
                <a:latin typeface="Roboto"/>
              </a:rPr>
              <a:t>общежития</a:t>
            </a:r>
            <a:r>
              <a:rPr lang="ru-RU" sz="1600" i="1" dirty="0">
                <a:solidFill>
                  <a:schemeClr val="tx1"/>
                </a:solidFill>
                <a:latin typeface="Roboto"/>
              </a:rPr>
              <a:t> всем нуждающимся иногородним обучающимся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).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тел./факс   +7(813) 677 40-03— приёмная директора;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        тел.   +7 (813) 677 41-73— приёмная комиссия.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пн-пт 8.30 – 17.00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priemtptt@yandex.ru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http://tptt.ru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466" y="495201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аттестата-3,70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25020"/>
            <a:ext cx="12192000" cy="1569660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Технология машиностроения; сварочное производство; технология продукции общественного питания; теплоснабжение и теплотехническое оборудование; мастер жилищно-коммунального хозяйства; мастер столярно-плотничных, паркетных и стекольных работа; мастер отделочных строительных и декоративных работ; электромонтер по ремонту и обслуживанию электрооборудования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" y="2139500"/>
            <a:ext cx="3593225" cy="2211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6578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90B2C953-63C6-4670-AA3D-7AFDC6AEF3E0}"/>
              </a:ext>
            </a:extLst>
          </p:cNvPr>
          <p:cNvGraphicFramePr>
            <a:graphicFrameLocks/>
          </p:cNvGraphicFramePr>
          <p:nvPr/>
        </p:nvGraphicFramePr>
        <p:xfrm>
          <a:off x="28280" y="-339363"/>
          <a:ext cx="12163719" cy="6221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064">
                  <a:extLst>
                    <a:ext uri="{9D8B030D-6E8A-4147-A177-3AD203B41FA5}">
                      <a16:colId xmlns:a16="http://schemas.microsoft.com/office/drawing/2014/main" val="242102628"/>
                    </a:ext>
                  </a:extLst>
                </a:gridCol>
                <a:gridCol w="4966727">
                  <a:extLst>
                    <a:ext uri="{9D8B030D-6E8A-4147-A177-3AD203B41FA5}">
                      <a16:colId xmlns:a16="http://schemas.microsoft.com/office/drawing/2014/main" val="188206167"/>
                    </a:ext>
                  </a:extLst>
                </a:gridCol>
                <a:gridCol w="1134880">
                  <a:extLst>
                    <a:ext uri="{9D8B030D-6E8A-4147-A177-3AD203B41FA5}">
                      <a16:colId xmlns:a16="http://schemas.microsoft.com/office/drawing/2014/main" val="425548119"/>
                    </a:ext>
                  </a:extLst>
                </a:gridCol>
                <a:gridCol w="1228181">
                  <a:extLst>
                    <a:ext uri="{9D8B030D-6E8A-4147-A177-3AD203B41FA5}">
                      <a16:colId xmlns:a16="http://schemas.microsoft.com/office/drawing/2014/main" val="2194011685"/>
                    </a:ext>
                  </a:extLst>
                </a:gridCol>
                <a:gridCol w="904418">
                  <a:extLst>
                    <a:ext uri="{9D8B030D-6E8A-4147-A177-3AD203B41FA5}">
                      <a16:colId xmlns:a16="http://schemas.microsoft.com/office/drawing/2014/main" val="1805220559"/>
                    </a:ext>
                  </a:extLst>
                </a:gridCol>
                <a:gridCol w="1221918">
                  <a:extLst>
                    <a:ext uri="{9D8B030D-6E8A-4147-A177-3AD203B41FA5}">
                      <a16:colId xmlns:a16="http://schemas.microsoft.com/office/drawing/2014/main" val="3578693317"/>
                    </a:ext>
                  </a:extLst>
                </a:gridCol>
                <a:gridCol w="839596">
                  <a:extLst>
                    <a:ext uri="{9D8B030D-6E8A-4147-A177-3AD203B41FA5}">
                      <a16:colId xmlns:a16="http://schemas.microsoft.com/office/drawing/2014/main" val="2279791562"/>
                    </a:ext>
                  </a:extLst>
                </a:gridCol>
                <a:gridCol w="1405935">
                  <a:extLst>
                    <a:ext uri="{9D8B030D-6E8A-4147-A177-3AD203B41FA5}">
                      <a16:colId xmlns:a16="http://schemas.microsoft.com/office/drawing/2014/main" val="189710384"/>
                    </a:ext>
                  </a:extLst>
                </a:gridCol>
              </a:tblGrid>
              <a:tr h="460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 базе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Нормативный срок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032182"/>
                  </a:ext>
                </a:extLst>
              </a:tr>
              <a:tr h="225444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Программы подготовки специалистов среднего звена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84158"/>
                  </a:ext>
                </a:extLst>
              </a:tr>
              <a:tr h="267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Теплоснабжение и теплотехническое оборудование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995302"/>
                  </a:ext>
                </a:extLst>
              </a:tr>
              <a:tr h="499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Техническая эксплуатация и обслуживание электрического и электромеханического оборудования (по отраслям)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бюджет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691949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Технология машиностроения 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7964386"/>
                  </a:ext>
                </a:extLst>
              </a:tr>
              <a:tr h="267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Сварочное производство 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352877"/>
                  </a:ext>
                </a:extLst>
              </a:tr>
              <a:tr h="237479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Программы подготовки квалифицированных рабочих, служащих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42893"/>
                  </a:ext>
                </a:extLst>
              </a:tr>
              <a:tr h="92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3717" marR="3717" marT="3717" marB="3717" anchor="ctr"/>
                </a:tc>
                <a:tc gridSpan="2">
                  <a:txBody>
                    <a:bodyPr/>
                    <a:lstStyle/>
                    <a:p>
                      <a:pPr indent="-254000" algn="l">
                        <a:lnSpc>
                          <a:spcPts val="137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жилищно-коммунального хозяйства</a:t>
                      </a:r>
                    </a:p>
                  </a:txBody>
                  <a:tcPr marL="3301" marR="33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099118"/>
                  </a:ext>
                </a:extLst>
              </a:tr>
              <a:tr h="92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3717" marR="3717" marT="3717" marB="3717" anchor="ctr"/>
                </a:tc>
                <a:tc gridSpan="2">
                  <a:txBody>
                    <a:bodyPr/>
                    <a:lstStyle/>
                    <a:p>
                      <a:pPr indent="-254000" algn="l">
                        <a:lnSpc>
                          <a:spcPts val="1390"/>
                        </a:lnSpc>
                        <a:spcAft>
                          <a:spcPts val="1500"/>
                        </a:spcAft>
                      </a:pPr>
                      <a:r>
                        <a:rPr lang="ru-RU" sz="1400" spc="0" dirty="0">
                          <a:effectLst/>
                          <a:latin typeface="+mn-lt"/>
                        </a:rPr>
                        <a:t>Мастер столярно-плотничных, паркетных и стекольных работ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4267475"/>
                  </a:ext>
                </a:extLst>
              </a:tr>
              <a:tr h="92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3717" marR="3717" marT="3717" marB="3717" anchor="ctr"/>
                </a:tc>
                <a:tc gridSpan="2">
                  <a:txBody>
                    <a:bodyPr/>
                    <a:lstStyle/>
                    <a:p>
                      <a:pPr indent="-254000" algn="l">
                        <a:lnSpc>
                          <a:spcPts val="1370"/>
                        </a:lnSpc>
                        <a:spcAft>
                          <a:spcPts val="1500"/>
                        </a:spcAft>
                      </a:pPr>
                      <a:r>
                        <a:rPr lang="ru-RU" sz="1400" spc="0" dirty="0">
                          <a:effectLst/>
                          <a:latin typeface="+mn-lt"/>
                        </a:rPr>
                        <a:t>Мастер отделочных строительных и декоративных работ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372470"/>
                  </a:ext>
                </a:extLst>
              </a:tr>
              <a:tr h="272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3717" marR="3717" marT="3717" marB="3717" anchor="ctr"/>
                </a:tc>
                <a:tc gridSpan="2">
                  <a:txBody>
                    <a:bodyPr/>
                    <a:lstStyle/>
                    <a:p>
                      <a:pPr indent="-254000" algn="l">
                        <a:lnSpc>
                          <a:spcPts val="137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Электромонтер по ремонту и обслуживанию электрооборудования</a:t>
                      </a:r>
                    </a:p>
                  </a:txBody>
                  <a:tcPr marL="3301" marR="33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6647677"/>
                  </a:ext>
                </a:extLst>
              </a:tr>
              <a:tr h="92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3717" marR="3717" marT="3717" marB="3717" anchor="ctr"/>
                </a:tc>
                <a:tc gridSpan="2">
                  <a:txBody>
                    <a:bodyPr/>
                    <a:lstStyle/>
                    <a:p>
                      <a:pPr indent="-254000" algn="l">
                        <a:lnSpc>
                          <a:spcPts val="137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Контролер слесарных и станочных работ </a:t>
                      </a:r>
                    </a:p>
                  </a:txBody>
                  <a:tcPr marL="3301" marR="33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75431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7F14DD-7D1F-DABB-D996-A60C1F4DFFC3}"/>
              </a:ext>
            </a:extLst>
          </p:cNvPr>
          <p:cNvSpPr txBox="1"/>
          <p:nvPr/>
        </p:nvSpPr>
        <p:spPr>
          <a:xfrm>
            <a:off x="28280" y="5688449"/>
            <a:ext cx="12163720" cy="1169551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программам. Для организации обучения инвалидов и лиц с ограниченными возможностями здоровья в техникуме работают социальный педагог, педагог - психолог и воспитатель. Так же возможно обучение по индивидуальному образовательному маршруту. </a:t>
            </a:r>
          </a:p>
        </p:txBody>
      </p:sp>
    </p:spTree>
    <p:extLst>
      <p:ext uri="{BB962C8B-B14F-4D97-AF65-F5344CB8AC3E}">
        <p14:creationId xmlns:p14="http://schemas.microsoft.com/office/powerpoint/2010/main" val="1723808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427037" y="345742"/>
            <a:ext cx="8840508" cy="579515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Государственное автономное профессиональное образовательное учреждение Ленинградской области «Киришский политехнический техникум»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ГАПОУ ЛО «Киришский политехнический техникум»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техникума: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187110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Ленинградская область, Киришский  район, г. Кириши пр. Победы, 1 (I корпус);ул. Ленинградская, 6 (II корпус). И</a:t>
            </a:r>
            <a:r>
              <a:rPr lang="ru-RU" sz="1600" i="1" dirty="0">
                <a:solidFill>
                  <a:schemeClr val="tx1"/>
                </a:solidFill>
                <a:latin typeface="Roboto"/>
              </a:rPr>
              <a:t>меется возможность предоставления общежития всем нуждающимся иногородним обучающимся.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 тел./факс + 7 (813) 682-31-01— приёмная директора;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         тел.  + 7 (813) 682-01-21 — приёмная комиссия.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пн-пт 8.00 – 16.00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  <a:hlinkClick r:id="rId2"/>
              </a:rPr>
              <a:t>spokipk@kirishi.ru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spokipk.kiredu.ru</a:t>
            </a:r>
          </a:p>
          <a:p>
            <a:pPr marL="0" lvl="0" indent="0" algn="ctr">
              <a:buClr>
                <a:srgbClr val="40BAD2"/>
              </a:buClr>
              <a:buNone/>
            </a:pPr>
            <a:endParaRPr lang="de-DE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ctr">
              <a:buClr>
                <a:srgbClr val="40BAD2"/>
              </a:buClr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656" y="717099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аттестата-3,60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68076"/>
            <a:ext cx="12192000" cy="1169551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Техническая эксплуатация и обслуживание электрического и электромеханического оборудования; мастер отделочных строительных и декоративных работ; наладчик аппаратного и программного обеспечения; мастер по обработке цифровой информации; сварщик; машинист технологических насосов и компрессоров; повар; кондитер; оператор нефтепереработок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449861"/>
            <a:ext cx="3657600" cy="216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052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3526" y="150830"/>
            <a:ext cx="7273446" cy="60718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900" b="1" dirty="0">
                <a:solidFill>
                  <a:schemeClr val="tx1"/>
                </a:solidFill>
                <a:latin typeface="Roboto"/>
              </a:rPr>
              <a:t>Полное наименование: Государственное бюджетное профессиональное образовательное учреждение  Ленинградской области «Бегуницкий агротехнологический техникум»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9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Roboto"/>
              </a:rPr>
              <a:t>ГБПОУ ЛО «Бегуницкий агротехнологический техникум»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chemeClr val="tx1"/>
                </a:solidFill>
                <a:latin typeface="Roboto"/>
              </a:rPr>
              <a:t>Адрес техникума: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Roboto"/>
              </a:rPr>
              <a:t>188423, Россия, Ленинградская область, Волосовский район, деревня Бегуницы, дом 66.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9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9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Roboto"/>
              </a:rPr>
              <a:t>тел./факс +7 (813) 735-11-67 — приёмная директора;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Roboto"/>
              </a:rPr>
              <a:t>      тел.   +7 (813) 735-12-90 — приёмная комиссия.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Roboto"/>
              </a:rPr>
              <a:t>пн-пт 9.00 – 17.00.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ru-RU" sz="1700" b="1" dirty="0">
                <a:solidFill>
                  <a:srgbClr val="000000"/>
                </a:solidFill>
                <a:latin typeface="Roboto"/>
                <a:hlinkClick r:id="rId2"/>
              </a:rPr>
              <a:t>bat42@mail.ru</a:t>
            </a:r>
            <a:endParaRPr lang="ru-RU" sz="1700" b="1" dirty="0">
              <a:solidFill>
                <a:srgbClr val="000000"/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900" b="1" dirty="0">
                <a:solidFill>
                  <a:schemeClr val="accent3">
                    <a:lumMod val="75000"/>
                  </a:schemeClr>
                </a:solidFill>
                <a:latin typeface="Roboto"/>
              </a:rPr>
              <a:t>http://gbouspobat.ru/</a:t>
            </a:r>
            <a:endParaRPr lang="ru-RU" sz="1900" b="1" dirty="0">
              <a:solidFill>
                <a:schemeClr val="accent3">
                  <a:lumMod val="75000"/>
                </a:schemeClr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900" b="1" dirty="0">
                <a:solidFill>
                  <a:schemeClr val="tx1"/>
                </a:solidFill>
                <a:latin typeface="Roboto"/>
              </a:rPr>
              <a:t>Автобусы:</a:t>
            </a:r>
            <a:endParaRPr lang="ru-RU" sz="19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Roboto"/>
              </a:rPr>
              <a:t>№ 487 Санкт-Петербург от м. Автово, Кировский завод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Roboto"/>
              </a:rPr>
              <a:t>№ 33 Волосово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Roboto"/>
              </a:rPr>
              <a:t>№ 69 Кингисепп</a:t>
            </a:r>
          </a:p>
          <a:p>
            <a:pPr marL="0" indent="0" algn="ctr">
              <a:buNone/>
            </a:pPr>
            <a:endParaRPr lang="ru-RU" dirty="0">
              <a:latin typeface="Roboto"/>
            </a:endParaRPr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376218" y="621279"/>
            <a:ext cx="2257631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Средний балл аттестата – 3,50 в 2024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39808"/>
            <a:ext cx="12192000" cy="615553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Направления образовательных услуг: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Механизация сельского хозяйства; электрификация и автоматизация сельского хозяйства; автомеханик; техник-механик; хозяйка(ин) усадьбы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7693"/>
            <a:ext cx="3633849" cy="215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748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11874"/>
          <a:ext cx="12191999" cy="605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95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8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Судовождение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16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Поварское и кондитерское дело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16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Коммерция по отраслям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 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16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Эксплуатация судовых энергетических установок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16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Технология продукции общественного питания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018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Электромонтажник электрических сетей и электрооборудования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 2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018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 по ремонту и обслуживанию автомобилей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 2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5967"/>
                  </a:ext>
                </a:extLst>
              </a:tr>
              <a:tr h="82018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Сварщик (электросварочные и газосварочные работы)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  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382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8BA92AA-12CD-A5FD-E3E2-823B9D6F8F52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Программы инклюзивного образования в техникуме не реализуются, инвалиды и лица с ОВЗ обучаются в ГАПОУ ЛО «Киришский политехнический техникум», при условии отсутствия медицинских противопоказаний к обучению по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данным специальностям и программам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881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7528" y="541958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аттестата-3,60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73170"/>
            <a:ext cx="12192000" cy="784830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Ветеринария; кинология; технология производства и переработки сельскохозяйственной продукции; монтаж и эксплуатация оборудования и систем газоснабжения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621975" y="0"/>
            <a:ext cx="8617527" cy="573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Полное наименование: Государственное бюджетное профессиональное образовательное учреждение Ленинградской области «Беседский сельскохозяйственный техникум»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Сокращенное наименование: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ГБПОУ ЛО «Беседский сельскохозяйственный техникум»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Адрес техникума: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188447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Ленинградская обл., Волосовский район, п. Беседа, д. 6(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имеется возможность предоставления общежития всем нуждающимся иногородним обучающимся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Контактный телефон: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  тел./факс + 7 (813) 736-32-75— приёмная директора;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>
                <a:tab pos="628650" algn="l"/>
                <a:tab pos="10810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тел. + 7 (813) 736-33-05 — общежитие.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График работы: пятидневная рабочая неделя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пн-пт 8.00 – 17.00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Электронная почта: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90BB23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2"/>
              </a:rPr>
              <a:t>bsht_beseda@inbox.ru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90BB23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90BB23">
                    <a:lumMod val="50000"/>
                  </a:srgbClr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https://bsht.spb.ru/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90BB23">
                  <a:lumMod val="50000"/>
                </a:srgbClr>
              </a:solidFill>
              <a:effectLst/>
              <a:uLnTx/>
              <a:uFillTx/>
              <a:latin typeface="Roboto" panose="0200000000000000000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3569"/>
            <a:ext cx="3574473" cy="2293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4469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1"/>
          <a:ext cx="12192000" cy="5754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968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3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Ветеринария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9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Строительство и эксплуатация зданий и сооружений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2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Технология производства и переработка сельскохозяйственной продукции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9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Зоотехния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1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Строительство и эксплуатация автомобильных дорог и аэродромов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7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Кинология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5754066"/>
            <a:ext cx="12191999" cy="107721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Условия обучения, воспитания и развития обучающихся с ограниченными возможностями здоровья включают в себя использование адаптированных образовательных программ среднего профессионального образования, специальных методов обучения и воспитания, специальных учебников, учебных пособий, специальных технических средств обучения, проведение групповых и индивидуальных коррекционных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256640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ё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028137" y="426904"/>
            <a:ext cx="7348424" cy="476047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: 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Государственное бюджетное профессиональное образовательное учреждение Ленинградской области «Мичуринский многопрофильный техникум»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ГБПОУ ЛО "ММТ"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техникума: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188753 Ленинградская область , Приозерский район, п.Мичуринское , ул.Озерная дом № 1-а, корпус 2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(имеется возможность предоставления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общежития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всем нуждающимся иногородним обучающимся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тел. +7 (813)79-61-226— учебная часть.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пн-пт 9.00 – 17.00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  <a:hlinkClick r:id="rId2"/>
              </a:rPr>
              <a:t>mmt16@mail.ru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http://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ммт-ло.рф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655" y="486888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аттестата-3,80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25020"/>
            <a:ext cx="12192000" cy="1323439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Прикладная геодезия; механизация сельского хозяйства; технология продукции общественного питания; зоотехния; автомеханика; хозяйка(ин) усадьбы; тракторист-машинист сельскохозяйственного производства; оператор диспетчерской службы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26" y="2180648"/>
            <a:ext cx="3815542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82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90B2C953-63C6-4670-AA3D-7AFDC6AEF3E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1" cy="6124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138">
                  <a:extLst>
                    <a:ext uri="{9D8B030D-6E8A-4147-A177-3AD203B41FA5}">
                      <a16:colId xmlns:a16="http://schemas.microsoft.com/office/drawing/2014/main" val="242102628"/>
                    </a:ext>
                  </a:extLst>
                </a:gridCol>
                <a:gridCol w="4978273">
                  <a:extLst>
                    <a:ext uri="{9D8B030D-6E8A-4147-A177-3AD203B41FA5}">
                      <a16:colId xmlns:a16="http://schemas.microsoft.com/office/drawing/2014/main" val="188206167"/>
                    </a:ext>
                  </a:extLst>
                </a:gridCol>
                <a:gridCol w="1137519">
                  <a:extLst>
                    <a:ext uri="{9D8B030D-6E8A-4147-A177-3AD203B41FA5}">
                      <a16:colId xmlns:a16="http://schemas.microsoft.com/office/drawing/2014/main" val="425548119"/>
                    </a:ext>
                  </a:extLst>
                </a:gridCol>
                <a:gridCol w="1231036">
                  <a:extLst>
                    <a:ext uri="{9D8B030D-6E8A-4147-A177-3AD203B41FA5}">
                      <a16:colId xmlns:a16="http://schemas.microsoft.com/office/drawing/2014/main" val="2194011685"/>
                    </a:ext>
                  </a:extLst>
                </a:gridCol>
                <a:gridCol w="906522">
                  <a:extLst>
                    <a:ext uri="{9D8B030D-6E8A-4147-A177-3AD203B41FA5}">
                      <a16:colId xmlns:a16="http://schemas.microsoft.com/office/drawing/2014/main" val="1805220559"/>
                    </a:ext>
                  </a:extLst>
                </a:gridCol>
                <a:gridCol w="1224760">
                  <a:extLst>
                    <a:ext uri="{9D8B030D-6E8A-4147-A177-3AD203B41FA5}">
                      <a16:colId xmlns:a16="http://schemas.microsoft.com/office/drawing/2014/main" val="3578693317"/>
                    </a:ext>
                  </a:extLst>
                </a:gridCol>
                <a:gridCol w="841547">
                  <a:extLst>
                    <a:ext uri="{9D8B030D-6E8A-4147-A177-3AD203B41FA5}">
                      <a16:colId xmlns:a16="http://schemas.microsoft.com/office/drawing/2014/main" val="2279791562"/>
                    </a:ext>
                  </a:extLst>
                </a:gridCol>
                <a:gridCol w="1409206">
                  <a:extLst>
                    <a:ext uri="{9D8B030D-6E8A-4147-A177-3AD203B41FA5}">
                      <a16:colId xmlns:a16="http://schemas.microsoft.com/office/drawing/2014/main" val="189710384"/>
                    </a:ext>
                  </a:extLst>
                </a:gridCol>
              </a:tblGrid>
              <a:tr h="534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 базе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Нормативный срок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032182"/>
                  </a:ext>
                </a:extLst>
              </a:tr>
              <a:tr h="205943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Программы подготовки специалистов среднего звена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84158"/>
                  </a:ext>
                </a:extLst>
              </a:tr>
              <a:tr h="277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</a:rPr>
                        <a:t>Механизация сельского хозяйства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бюджет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995302"/>
                  </a:ext>
                </a:extLst>
              </a:tr>
              <a:tr h="264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</a:rPr>
                        <a:t>Прикладная геодезия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>
                          <a:latin typeface="+mn-lt"/>
                        </a:rPr>
                        <a:t>3 года 10 месяцев</a:t>
                      </a:r>
                      <a:endParaRPr lang="ru-RU" sz="15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бюджет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321030"/>
                  </a:ext>
                </a:extLst>
              </a:tr>
              <a:tr h="329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</a:rPr>
                        <a:t>Технология продукции общественного питания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>
                          <a:latin typeface="+mn-lt"/>
                        </a:rPr>
                        <a:t>3 года 10 месяцев</a:t>
                      </a:r>
                      <a:endParaRPr lang="ru-RU" sz="15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  <a:latin typeface="+mn-lt"/>
                        </a:rPr>
                        <a:t>бюджет</a:t>
                      </a: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691949"/>
                  </a:ext>
                </a:extLst>
              </a:tr>
              <a:tr h="279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</a:rPr>
                        <a:t>Поварское и кондитерское дело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>
                          <a:latin typeface="+mn-lt"/>
                        </a:rPr>
                        <a:t>3 года 10 месяцев</a:t>
                      </a:r>
                      <a:endParaRPr lang="ru-RU" sz="15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  <a:latin typeface="+mn-lt"/>
                        </a:rPr>
                        <a:t>бюджет</a:t>
                      </a: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0622081"/>
                  </a:ext>
                </a:extLst>
              </a:tr>
              <a:tr h="264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</a:rPr>
                        <a:t>Зоотехния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>
                          <a:latin typeface="+mn-lt"/>
                        </a:rPr>
                        <a:t>3 года 10 месяцев</a:t>
                      </a:r>
                      <a:endParaRPr lang="ru-RU" sz="15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  <a:latin typeface="+mn-lt"/>
                        </a:rPr>
                        <a:t>бюджет</a:t>
                      </a: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9292602"/>
                  </a:ext>
                </a:extLst>
              </a:tr>
              <a:tr h="686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</a:rPr>
                        <a:t>Правоохранительная деятельность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8436772"/>
                  </a:ext>
                </a:extLst>
              </a:tr>
              <a:tr h="234928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Программы подготовки квалифицированных рабочих, служащих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42893"/>
                  </a:ext>
                </a:extLst>
              </a:tr>
              <a:tr h="918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3717" marR="3717" marT="3717" marB="3717" anchor="ctr"/>
                </a:tc>
                <a:tc gridSpan="2">
                  <a:txBody>
                    <a:bodyPr/>
                    <a:lstStyle/>
                    <a:p>
                      <a:pPr indent="-254000" algn="l">
                        <a:lnSpc>
                          <a:spcPts val="1370"/>
                        </a:lnSpc>
                        <a:spcAft>
                          <a:spcPts val="15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по ремонту и обслуживанию автомобилей</a:t>
                      </a:r>
                    </a:p>
                  </a:txBody>
                  <a:tcPr marL="3301" marR="33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099118"/>
                  </a:ext>
                </a:extLst>
              </a:tr>
              <a:tr h="918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9.</a:t>
                      </a:r>
                    </a:p>
                  </a:txBody>
                  <a:tcPr marL="3717" marR="3717" marT="3717" marB="3717" anchor="ctr"/>
                </a:tc>
                <a:tc gridSpan="2">
                  <a:txBody>
                    <a:bodyPr/>
                    <a:lstStyle/>
                    <a:p>
                      <a:pPr indent="-254000" algn="l">
                        <a:lnSpc>
                          <a:spcPts val="1390"/>
                        </a:lnSpc>
                        <a:spcAft>
                          <a:spcPts val="1500"/>
                        </a:spcAft>
                      </a:pPr>
                      <a:r>
                        <a:rPr lang="ru-RU" sz="1500" spc="0" dirty="0">
                          <a:effectLst/>
                          <a:latin typeface="+mn-lt"/>
                        </a:rPr>
                        <a:t>Хозяйка(ин) усадьбы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4267475"/>
                  </a:ext>
                </a:extLst>
              </a:tr>
              <a:tr h="918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3717" marR="3717" marT="3717" marB="3717" anchor="ctr"/>
                </a:tc>
                <a:tc gridSpan="2">
                  <a:txBody>
                    <a:bodyPr/>
                    <a:lstStyle/>
                    <a:p>
                      <a:pPr indent="-254000" algn="l">
                        <a:lnSpc>
                          <a:spcPts val="1370"/>
                        </a:lnSpc>
                        <a:spcAft>
                          <a:spcPts val="1500"/>
                        </a:spcAft>
                      </a:pPr>
                      <a:r>
                        <a:rPr lang="ru-RU" sz="1500" b="0" spc="0" dirty="0">
                          <a:effectLst/>
                          <a:latin typeface="+mn-lt"/>
                        </a:rPr>
                        <a:t>Автомеханик</a:t>
                      </a:r>
                      <a:endParaRPr lang="ru-RU" sz="15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b="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b="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18587" marR="18587" marT="18587" marB="18587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3724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215095-B84E-F4B4-CC61-528332A76594}"/>
              </a:ext>
            </a:extLst>
          </p:cNvPr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1090533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7528" y="541958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аттестата-3,90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21872"/>
            <a:ext cx="12192000" cy="1415772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Технология деревообработки; компьютерные сети; сетевое и системное администрирование; электромонтер по ремонту и обслуживанию электрооборудования (по отраслям); релейная защита и автоматизация электроэнергетических систем; сварщик (электросварочные и газосварочные работы); автоматизация технологических процессов и производств (по отраслям)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907056" y="-249683"/>
            <a:ext cx="9149936" cy="573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Полное наименование: Государственное автономное профессиональное образовательное учреждение Ленинградской области «Приозерский политехнический колледж»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Сокращенное наименование: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ГАПОУ ЛО «Приозерский политехнический колледж»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Адрес колледжа: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188760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Ленинградская область, г. Приозерск, ул. Чапаева, д. 19(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имеется возможность предоставления общежития всем нуждающимся иногородним обучающимся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Контактный телефон: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тел./факс +7 (813) 793-38-62— приёмная директора;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тел. +7 (813) 793- 60-07— общежитие.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График работы: пятидневная рабочая неделя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пн-пт 8.00 – 18.00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Электронная почта: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prioz_ptk@mail.ru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90BB23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prioz-ptk.ucoz.ru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18209"/>
            <a:ext cx="3574473" cy="208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5391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5"/>
          <a:ext cx="12191998" cy="6144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276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Технология деревообработки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Компьютерные сети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Технология продукции общественного питания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Техническое обслуживание и ремонт автомобильного транспорта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Сетевое и системное администрирование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 по ремонту и обслуживанию автомобилей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r>
                        <a:rPr lang="ru-RU" sz="1600" dirty="0"/>
                        <a:t>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0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Сварщик (ручной и частично механизированной сварки (наплавки))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3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Экономика и бухгалтерский учет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5967"/>
                  </a:ext>
                </a:extLst>
              </a:tr>
              <a:tr h="3400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Право и организация социального обеспечения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38272"/>
                  </a:ext>
                </a:extLst>
              </a:tr>
              <a:tr h="8346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Право и организация социального обеспечения </a:t>
                      </a:r>
                      <a:r>
                        <a:rPr lang="en-US" sz="1600" dirty="0"/>
                        <a:t>(</a:t>
                      </a:r>
                      <a:r>
                        <a:rPr lang="ru-RU" sz="1600" b="1" dirty="0"/>
                        <a:t>юрист</a:t>
                      </a:r>
                      <a:r>
                        <a:rPr lang="ru-RU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1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бюджет/платно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812217"/>
                  </a:ext>
                </a:extLst>
              </a:tr>
              <a:tr h="5873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Технология продукции общественного питания(</a:t>
                      </a:r>
                      <a:r>
                        <a:rPr lang="ru-RU" sz="1600" b="1" dirty="0"/>
                        <a:t>технолог</a:t>
                      </a:r>
                      <a:r>
                        <a:rPr lang="ru-RU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платно</a:t>
                      </a:r>
                    </a:p>
                    <a:p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928417"/>
                  </a:ext>
                </a:extLst>
              </a:tr>
              <a:tr h="5873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Автоматизация технологических процессов и производств(</a:t>
                      </a:r>
                      <a:r>
                        <a:rPr lang="ru-RU" sz="1600" b="1" dirty="0"/>
                        <a:t>техник</a:t>
                      </a:r>
                      <a:r>
                        <a:rPr lang="ru-RU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3731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A99278-94AE-2AE8-9CEF-02A3D7AB9347}"/>
              </a:ext>
            </a:extLst>
          </p:cNvPr>
          <p:cNvSpPr txBox="1"/>
          <p:nvPr/>
        </p:nvSpPr>
        <p:spPr>
          <a:xfrm>
            <a:off x="0" y="6144523"/>
            <a:ext cx="12192000" cy="738664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Условия обучения, воспитания и развития обучающихся с ограниченными возможностями здоровья включают в себя использование адаптированных образовательных программ среднего профессионального образования, специальных методов обучения и воспитания, специальных учебников, учебных пособий, специальных технических средств обучения, проведение групповых и индивидуальных коррекционных занятий.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946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574473" y="-117640"/>
            <a:ext cx="8617527" cy="58426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Бокситогорский институт (филиал) государственного автономного образовательного учреждения высшего образования Ленинградской области «Ленинградский государственный университет имени А.С. Пушкина»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Бокситогорский институт (филиал) ГАОУ ВО ЛО "ЛГУ им. А. С. Пушкина"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колледжа: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187600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Ленинградская область, г. Пикалёво, ул. Школьная, д.38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 (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и</a:t>
            </a:r>
            <a:r>
              <a:rPr lang="ru-RU" sz="1600" i="1" dirty="0">
                <a:solidFill>
                  <a:schemeClr val="tx1"/>
                </a:solidFill>
                <a:latin typeface="Roboto"/>
              </a:rPr>
              <a:t>меется возможность предоставления общежития всем нуждающимся иногородним обучающимся).</a:t>
            </a: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тел./факс +7(812) 465-66-99. — приёмная комиссия;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пн-пт 9.00 – 18.00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  <a:hlinkClick r:id="rId2"/>
              </a:rPr>
              <a:t>ppcolledj@mail.ru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 panose="02000000000000000000"/>
              </a:rPr>
              <a:t>http://xn--90aeom5b.xn--p1ai/podrazdeleniya/otdelenie-spo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528" y="541958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873115"/>
            <a:ext cx="12192000" cy="984885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Прикладная информатика (по отраслям); дошкольное образование; преподавание в начальных классах; физическая культура; земельно-имущественные отношения; фармация; экономика и бухгалтерский учет (по отраслям); право и организация социального обеспечения; документационное обеспечение управления и архивоведение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229"/>
            <a:ext cx="3574473" cy="215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7729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"/>
          <a:ext cx="12192000" cy="6136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58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Земельно-имущественные отношения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1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34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</a:t>
                      </a:r>
                      <a:r>
                        <a:rPr lang="ru-RU" sz="15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Фармация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34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Экономика и бухгалтерский учет</a:t>
                      </a:r>
                    </a:p>
                    <a:p>
                      <a:r>
                        <a:rPr lang="ru-RU" sz="1600" dirty="0"/>
                        <a:t>(по отраслям)</a:t>
                      </a:r>
                    </a:p>
                    <a:p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1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Социальная работа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9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Право и организация социального обеспечения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1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Туризм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9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Дошкольное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9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Преподавание в начальных классах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5967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Документационное обеспечение управления и архивоведение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38272"/>
                  </a:ext>
                </a:extLst>
              </a:tr>
              <a:tr h="4949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Физическая культура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8122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BF288E-D514-E602-4AF8-C91EC61770EA}"/>
              </a:ext>
            </a:extLst>
          </p:cNvPr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458520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336966" y="0"/>
            <a:ext cx="8778834" cy="548751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Государственное бюджетное профессиональное образовательное учреждение Ленинградской области ”Гатчинский педагогический колледж имени К.Д. Ушинского“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ГБПОУ ЛО ”Гатчинский педагогический колледж им. К.Д. Ушинского“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колледжа: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188300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Ленинградская область, г. Гатчина, ул. Рощинская, д.7(</a:t>
            </a:r>
            <a:r>
              <a:rPr lang="ru-RU" sz="1600" i="1" dirty="0">
                <a:solidFill>
                  <a:schemeClr val="tx1"/>
                </a:solidFill>
                <a:latin typeface="Roboto"/>
              </a:rPr>
              <a:t>имеется возможность предоставления общежития всем нуждающимся иногородним обучающимся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).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тел./факс  +7 (813) 714 22-65— приёмная директора;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        тел.    +7 (813) 714-23-86 — приёмная комиссия.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пн-сб 8.00 – 18.00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  <a:hlinkClick r:id="rId2"/>
              </a:rPr>
              <a:t>gpk_@mail.ru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college-gatchina.ru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656" y="717099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5770020"/>
            <a:ext cx="12192001" cy="769441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Прикладная информатика (по отраслям); дошкольное образование; преподавание в начальных классах; педагогика дополнительного образования; физическая культура; библиотековедение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2742"/>
            <a:ext cx="3657601" cy="2397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497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90B2C953-63C6-4670-AA3D-7AFDC6AEF3E0}"/>
              </a:ext>
            </a:extLst>
          </p:cNvPr>
          <p:cNvGraphicFramePr>
            <a:graphicFrameLocks/>
          </p:cNvGraphicFramePr>
          <p:nvPr/>
        </p:nvGraphicFramePr>
        <p:xfrm>
          <a:off x="1" y="3"/>
          <a:ext cx="12192001" cy="6315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138">
                  <a:extLst>
                    <a:ext uri="{9D8B030D-6E8A-4147-A177-3AD203B41FA5}">
                      <a16:colId xmlns:a16="http://schemas.microsoft.com/office/drawing/2014/main" val="242102628"/>
                    </a:ext>
                  </a:extLst>
                </a:gridCol>
                <a:gridCol w="4978273">
                  <a:extLst>
                    <a:ext uri="{9D8B030D-6E8A-4147-A177-3AD203B41FA5}">
                      <a16:colId xmlns:a16="http://schemas.microsoft.com/office/drawing/2014/main" val="188206167"/>
                    </a:ext>
                  </a:extLst>
                </a:gridCol>
                <a:gridCol w="2368555">
                  <a:extLst>
                    <a:ext uri="{9D8B030D-6E8A-4147-A177-3AD203B41FA5}">
                      <a16:colId xmlns:a16="http://schemas.microsoft.com/office/drawing/2014/main" val="425548119"/>
                    </a:ext>
                  </a:extLst>
                </a:gridCol>
                <a:gridCol w="2131282">
                  <a:extLst>
                    <a:ext uri="{9D8B030D-6E8A-4147-A177-3AD203B41FA5}">
                      <a16:colId xmlns:a16="http://schemas.microsoft.com/office/drawing/2014/main" val="1805220559"/>
                    </a:ext>
                  </a:extLst>
                </a:gridCol>
                <a:gridCol w="2250753">
                  <a:extLst>
                    <a:ext uri="{9D8B030D-6E8A-4147-A177-3AD203B41FA5}">
                      <a16:colId xmlns:a16="http://schemas.microsoft.com/office/drawing/2014/main" val="2279791562"/>
                    </a:ext>
                  </a:extLst>
                </a:gridCol>
              </a:tblGrid>
              <a:tr h="521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 базе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Нормативный срок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1032182"/>
                  </a:ext>
                </a:extLst>
              </a:tr>
              <a:tr h="3250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Программы подготовки специалистов среднего звена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84158"/>
                  </a:ext>
                </a:extLst>
              </a:tr>
              <a:tr h="53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Эксплуатация и ремонт сельскохозяйственной техники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3 года 10 месяцев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995302"/>
                  </a:ext>
                </a:extLst>
              </a:tr>
              <a:tr h="539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Механизация сельского хозяйства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 года 10 месяцев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0622081"/>
                  </a:ext>
                </a:extLst>
              </a:tr>
              <a:tr h="511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Электрификация и автоматизация сельского хозяйства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 года 10 месяцев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9292602"/>
                  </a:ext>
                </a:extLst>
              </a:tr>
              <a:tr h="511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Электрификация и автоматизация сельского хозяйства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года 10 месяцев 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8239461"/>
                  </a:ext>
                </a:extLst>
              </a:tr>
              <a:tr h="953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Экономика и бухгалтерский учет (по отраслям)</a:t>
                      </a:r>
                      <a:b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6 месяцев 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052952"/>
                  </a:ext>
                </a:extLst>
              </a:tr>
              <a:tr h="3250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Среднее профессиональное образование (подготовка квалифицированных рабочих и служащих)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42893"/>
                  </a:ext>
                </a:extLst>
              </a:tr>
              <a:tr h="566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6.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Сварщик (ручной и частично механизированной сварки (наплавки)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9 классов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 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099118"/>
                  </a:ext>
                </a:extLst>
              </a:tr>
              <a:tr h="56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Тракторист-машинист сельскохозяйственного производства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 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4267475"/>
                  </a:ext>
                </a:extLst>
              </a:tr>
              <a:tr h="325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8.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 по ремонту и обслуживанию автомобилей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 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бюджет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372470"/>
                  </a:ext>
                </a:extLst>
              </a:tr>
              <a:tr h="637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3717" marR="3717" marT="3717" marB="3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Повар, кондитер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spc="25" dirty="0">
                          <a:effectLst/>
                          <a:latin typeface="+mj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 10 месяцев 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56770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63715B-5BCE-1BE6-3552-994FBE479BFD}"/>
              </a:ext>
            </a:extLst>
          </p:cNvPr>
          <p:cNvSpPr txBox="1"/>
          <p:nvPr/>
        </p:nvSpPr>
        <p:spPr>
          <a:xfrm>
            <a:off x="-1" y="6315927"/>
            <a:ext cx="12192001" cy="523220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При наличии медицинских заключений возможно инклюзивное обучение инвалидов и лиц с ограниченными возможностями здоровья по всем специальностям, по которым проходит обучение в техникуме</a:t>
            </a:r>
          </a:p>
        </p:txBody>
      </p:sp>
    </p:spTree>
    <p:extLst>
      <p:ext uri="{BB962C8B-B14F-4D97-AF65-F5344CB8AC3E}">
        <p14:creationId xmlns:p14="http://schemas.microsoft.com/office/powerpoint/2010/main" val="1701027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0"/>
          <a:ext cx="12192000" cy="5891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9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686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1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Дошкольное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 года 10 месяцев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5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Преподавание в начальных классах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91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Физическая культура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8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Педагогика дополнительного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3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Прикладная 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8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Компьютерные системы и комплексы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EBFD33-D2A6-78A0-002F-9A0E09F312C1}"/>
              </a:ext>
            </a:extLst>
          </p:cNvPr>
          <p:cNvSpPr txBox="1"/>
          <p:nvPr/>
        </p:nvSpPr>
        <p:spPr>
          <a:xfrm>
            <a:off x="0" y="5688449"/>
            <a:ext cx="12192000" cy="1169551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Учебный процесс для студентов с ограниченными возможностями здоровья организуется с учётом особенностей данной категории учащихся и строится на сочетании аудиторных занятий, самостоятельной работы обучающихся и занятий с применением Интернет-технологий, проходящих в интерактивном режиме. При желании такие студенты могут обучаться по индивидуальному образовательному маршруту, в котором учитываются образовательные потребности такого студента, возможность освоения им профессиональных образовательных программ в соответствии с ФГОС СПО и его особенностями здоровья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3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741915" y="106877"/>
            <a:ext cx="7990905" cy="533202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: 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Государственное бюджетное профессиональное образовательное учреждение Ленинградской области «Сланцевский индустриальный техникум»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ГБПОУ ЛО "СИТ"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техникума: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188560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Ленинградская обл., г. Сланцы, ул.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Климчука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д. </a:t>
            </a:r>
            <a:r>
              <a:rPr lang="ru-RU" sz="1600" i="1" dirty="0">
                <a:solidFill>
                  <a:schemeClr val="tx1"/>
                </a:solidFill>
                <a:latin typeface="Roboto"/>
              </a:rPr>
              <a:t>1(имеется возможность предоставления </a:t>
            </a:r>
            <a:r>
              <a:rPr lang="ru-RU" sz="1600" b="1" i="1" dirty="0">
                <a:solidFill>
                  <a:schemeClr val="tx1"/>
                </a:solidFill>
                <a:latin typeface="Roboto"/>
              </a:rPr>
              <a:t>общежития</a:t>
            </a:r>
            <a:r>
              <a:rPr lang="ru-RU" sz="1600" i="1" dirty="0">
                <a:solidFill>
                  <a:schemeClr val="tx1"/>
                </a:solidFill>
                <a:latin typeface="Roboto"/>
              </a:rPr>
              <a:t> всем нуждающимся иногородним обучающимся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).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тел./факс 81374 - 31472— приёмная директора;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       тел.   81374-31472 (доб. 9) — учебная часть.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пн-пт 8.00 – 17.00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  <a:hlinkClick r:id="rId2"/>
              </a:rPr>
              <a:t>sit75@list.ru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http://www.slit.uspb.ru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466" y="495201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25020"/>
            <a:ext cx="12192000" cy="1323439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Электроснабжение; экономика и бухгалтерский учет; техническая эксплуатация и обслуживание электрического и электромеханического оборудования; банковское дело; закройщик; тракторист-машинист сельскохозяйственного производства; сварщик; оператор швейного оборудования; мастер общестроительных работ; мастер отделочных строительных и декоративных работ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0357"/>
            <a:ext cx="3599411" cy="219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646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"/>
          <a:ext cx="12191999" cy="611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23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Техническая эксплуатация и обслуживание электрического и  электромеханического оборудования (по отраслям)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Электроснабжение (по отраслям)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Монтаж, техническая  эксплуатация и ремонт промышленного оборудования (по отраслям)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Экономика и бухгалтерский учёт (по отраслям)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 10 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платно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0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 Банковское дело (по отраслям)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 10 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платно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Закройщик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5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99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Тракторист-машинист сельскохозяйственного производства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2 года  10 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2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Сварщик (ручной и частично механизированной сварки (наплавки)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 10 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5967"/>
                  </a:ext>
                </a:extLst>
              </a:tr>
              <a:tr h="4102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Оператор швейного оборудования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 10 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38272"/>
                  </a:ext>
                </a:extLst>
              </a:tr>
              <a:tr h="1075865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10.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Мастер отделочных строительных и декоративных работ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 10 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8122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119336"/>
            <a:ext cx="12191999" cy="738664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291797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496863" y="407609"/>
            <a:ext cx="8695137" cy="486888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: 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Государственное бюджетное профессиональное образовательное учреждение Ленинградской области "Лодейнопольский техникум промышленных технологий"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ГБПОУ ЛО "ЛТПТ"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техникума: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187700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Ленинградская область, г. Лодейное Поле, ул. Гагарина, д. 10, корпус 1 (пересечение улиц Гагарина и Коммунаров).</a:t>
            </a:r>
            <a:endParaRPr lang="en-US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            тел./факс  +7(813) 642-50-38— заведующий отделением;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тел.    +7(813) 642-50-38— учебная часть.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пн-пт 8.30 – 16.30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  <a:hlinkClick r:id="rId2"/>
              </a:rPr>
              <a:t>pu_55@mail.ru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http://www.ltptlo.ru/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75" y="616005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25020"/>
            <a:ext cx="12192000" cy="1569660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Мастер жилищно-коммунального хозяйства; техническое обслуживание и ремонт двигателей, систем и агрегатов автомобилей; технология деревообработки; технология продукции общественного питания; автомеханик; мастер столярного и мебельного производства; повар, кондитер; электромонтер по ремонту и обслуживанию электрооборудования (по отраслям); оператор швейного оборудования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4064"/>
            <a:ext cx="3657600" cy="220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20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115799"/>
          <a:ext cx="12210853" cy="636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9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91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Технология деревообработки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</a:t>
                      </a:r>
                      <a:r>
                        <a:rPr lang="ru-RU" sz="15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Техническое обслуживание и ремонт автомобильного транспорта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3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Технология продукции общественного питания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бюджет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68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Автомеханик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68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 столярного и мебельного производства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68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Повар, кондитер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62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Электромонтер по ремонту и обслуживанию электрооборудования (по отраслям)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3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Оператор швейного оборудования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5967"/>
                  </a:ext>
                </a:extLst>
              </a:tr>
              <a:tr h="33683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 жилищно-коммунального хозяйства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38272"/>
                  </a:ext>
                </a:extLst>
              </a:tr>
              <a:tr h="33683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 по ремонту и обслуживанию автомобилей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 классов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812217"/>
                  </a:ext>
                </a:extLst>
              </a:tr>
              <a:tr h="71568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Поварское и кондитерское дело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5339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A44040-8426-EE2D-10F3-CE65F7208058}"/>
              </a:ext>
            </a:extLst>
          </p:cNvPr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 обучение в техникум принимаются лица с ограниченными возможностями здоровья и инвалиды, которым согласно заключению федерального учреждения медико-социальной экспертизы не противопоказано обучение в техникуме по данным специальностям и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290971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7528" y="541958"/>
            <a:ext cx="257694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аттестата-3,50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57818"/>
            <a:ext cx="12191999" cy="1415772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Мастер отделочных строительных работ; монтажник санитарно-технических, вентиляционных систем и оборудования; сварщик (электросварочные и газосварочные работы); пекарь; технология хлеба, кондитерских и макаронных изделий; сварочное производство; автомеханик; техническое обслуживание и ремонт автомобильного транспорта; портной; оператор швейного оборудования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74473" y="-207034"/>
            <a:ext cx="8372104" cy="573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Полное наименование: Государственное автономное профессиональное образовательное учреждение Ленинградской области «Лужский агропромышленный техникум»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Сокращенное наименование: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ГАПОУ ЛО «Лужский агропромышленный техникум»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Адрес техникума: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188230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г. Луга, Ленинградская область, Медведское шоссе, д. 2.(ж/д до ст. Луга, авт. № 131 до ост. "Техникум", иногородним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предоставляется общежитие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Контактный телефон: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тел./факс  +7 (813) 722-33-51— приёмная директора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График работы: пятидневная рабочая неделя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пн-пт 8.00 – 17.00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Электронная почта: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2"/>
              </a:rPr>
              <a:t>lapk.luga@yandex.ru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90BB23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3"/>
              </a:rPr>
              <a:t>www.lapk.znaet.ru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0BB23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90BB23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7569"/>
            <a:ext cx="3574473" cy="232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7293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амка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1_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7198</Words>
  <Application>Microsoft Office PowerPoint</Application>
  <PresentationFormat>Широкоэкранный</PresentationFormat>
  <Paragraphs>1500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52" baseType="lpstr">
      <vt:lpstr>Arial</vt:lpstr>
      <vt:lpstr>Bookman Old Style</vt:lpstr>
      <vt:lpstr>Calibri</vt:lpstr>
      <vt:lpstr>Calibri Light</vt:lpstr>
      <vt:lpstr>Corbel</vt:lpstr>
      <vt:lpstr>Roboto</vt:lpstr>
      <vt:lpstr>Tahoma</vt:lpstr>
      <vt:lpstr>Times New Roman</vt:lpstr>
      <vt:lpstr>Wingdings 2</vt:lpstr>
      <vt:lpstr>Тема Office</vt:lpstr>
      <vt:lpstr>Рамка</vt:lpstr>
      <vt:lpstr>1_Тема Office</vt:lpstr>
      <vt:lpstr>Презентация PowerPoint</vt:lpstr>
      <vt:lpstr>Презентация PowerPoint</vt:lpstr>
      <vt:lpstr>Средний балл аттестата – 3,50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2022-09-24T16:11:34Z</dcterms:created>
  <dcterms:modified xsi:type="dcterms:W3CDTF">2024-06-26T07:45:59Z</dcterms:modified>
</cp:coreProperties>
</file>