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73" r:id="rId6"/>
    <p:sldId id="260" r:id="rId7"/>
    <p:sldId id="274" r:id="rId8"/>
    <p:sldId id="263" r:id="rId9"/>
    <p:sldId id="264" r:id="rId10"/>
    <p:sldId id="265" r:id="rId11"/>
    <p:sldId id="266" r:id="rId12"/>
    <p:sldId id="271" r:id="rId13"/>
    <p:sldId id="272" r:id="rId14"/>
    <p:sldId id="267" r:id="rId1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00"/>
    <a:srgbClr val="008000"/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D4EC8-BC70-4CBE-95AF-758D40262036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E8B6D-EB63-49F7-88B8-9B053976C1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6128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D99DC6A-2055-4A8B-AA9B-FDB6EF174323}" type="slidenum">
              <a:rPr lang="ru-RU"/>
              <a:pPr eaLnBrk="1" hangingPunct="1"/>
              <a:t>14</a:t>
            </a:fld>
            <a:endParaRPr lang="ru-RU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1229-5DFD-42BD-A2A2-F66B04E8D4F5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7ABD-E300-49F8-8B0F-C56AF01E06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149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1229-5DFD-42BD-A2A2-F66B04E8D4F5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7ABD-E300-49F8-8B0F-C56AF01E06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9701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1229-5DFD-42BD-A2A2-F66B04E8D4F5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7ABD-E300-49F8-8B0F-C56AF01E06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035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1229-5DFD-42BD-A2A2-F66B04E8D4F5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7ABD-E300-49F8-8B0F-C56AF01E06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6353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1229-5DFD-42BD-A2A2-F66B04E8D4F5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7ABD-E300-49F8-8B0F-C56AF01E06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9535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1229-5DFD-42BD-A2A2-F66B04E8D4F5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7ABD-E300-49F8-8B0F-C56AF01E06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34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1229-5DFD-42BD-A2A2-F66B04E8D4F5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7ABD-E300-49F8-8B0F-C56AF01E06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323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1229-5DFD-42BD-A2A2-F66B04E8D4F5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7ABD-E300-49F8-8B0F-C56AF01E06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427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1229-5DFD-42BD-A2A2-F66B04E8D4F5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7ABD-E300-49F8-8B0F-C56AF01E06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8060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1229-5DFD-42BD-A2A2-F66B04E8D4F5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7ABD-E300-49F8-8B0F-C56AF01E06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4566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1229-5DFD-42BD-A2A2-F66B04E8D4F5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7ABD-E300-49F8-8B0F-C56AF01E06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1051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C1229-5DFD-42BD-A2A2-F66B04E8D4F5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87ABD-E300-49F8-8B0F-C56AF01E06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7929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3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Ваш ребенок – пятиклассник!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Трудности адаптации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202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19231"/>
            <a:ext cx="8229600" cy="72008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/>
              <a:t>Чем можно помочь?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9" y="1196752"/>
            <a:ext cx="8568951" cy="5256584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Безусловное</a:t>
            </a:r>
            <a:r>
              <a:rPr lang="ru-RU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ребенка, несмотря на те неудачи, с которыми он уже столкнулся или может столкнуться.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ru-RU" dirty="0" smtClean="0">
              <a:solidFill>
                <a:srgbClr val="004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 с классным руководителем и другими специалистами школы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ru-RU" dirty="0" smtClean="0">
              <a:solidFill>
                <a:srgbClr val="004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Проявляйте интерес к школьным делам, обсуждайте сложные ситуации, вместе ищите выход из конфликтов. Неформальное общение со своим ребенком после прошедшего школьного дня. 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988840"/>
            <a:ext cx="1244516" cy="1079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0360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48325" y="260648"/>
            <a:ext cx="8229600" cy="72008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/>
              <a:t>Чем можно помочь?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4968552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200" b="1" dirty="0" smtClean="0">
                <a:solidFill>
                  <a:srgbClr val="004600"/>
                </a:solidFill>
              </a:rPr>
              <a:t>Создавайте условия для развития</a:t>
            </a:r>
            <a:r>
              <a:rPr lang="ru-RU" sz="2200" dirty="0" smtClean="0">
                <a:solidFill>
                  <a:srgbClr val="004600"/>
                </a:solidFill>
              </a:rPr>
              <a:t> самостоятельности в поведении ребенка. У пятиклассника непременно должны быть домашние обязанности, за выполнение которых он несет ответственность.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200" b="1" dirty="0" smtClean="0">
                <a:solidFill>
                  <a:srgbClr val="004600"/>
                </a:solidFill>
              </a:rPr>
              <a:t>Несмотря на кажущуюся взрослость,</a:t>
            </a:r>
            <a:r>
              <a:rPr lang="ru-RU" sz="2200" dirty="0" smtClean="0">
                <a:solidFill>
                  <a:srgbClr val="004600"/>
                </a:solidFill>
              </a:rPr>
              <a:t> пятиклассник нуждается в ненавязчивом контроле со стороны родителей, поскольку не всегда может сам сориентироваться в новых требованиях школьной жизни.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200" b="1" dirty="0" smtClean="0">
                <a:solidFill>
                  <a:srgbClr val="004600"/>
                </a:solidFill>
              </a:rPr>
              <a:t>Для пятиклассника учитель</a:t>
            </a:r>
            <a:r>
              <a:rPr lang="ru-RU" sz="2200" dirty="0" smtClean="0">
                <a:solidFill>
                  <a:srgbClr val="004600"/>
                </a:solidFill>
              </a:rPr>
              <a:t> – уже не такой непререкаемый авторитет, как раньше, в адрес учителей могут звучать критические замечания. Важно обсудить с ребенком причины его недовольства, поддерживая при этом авторитет учителя.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200" b="1" dirty="0" smtClean="0">
                <a:solidFill>
                  <a:srgbClr val="004600"/>
                </a:solidFill>
              </a:rPr>
              <a:t>Пятикласснику уже не так интересна учеба</a:t>
            </a:r>
            <a:r>
              <a:rPr lang="ru-RU" sz="2200" dirty="0" smtClean="0">
                <a:solidFill>
                  <a:srgbClr val="004600"/>
                </a:solidFill>
              </a:rPr>
              <a:t> сама по себе, многим в школе интересно бывать потому, что там много друзей. Важно, чтобы у ребенка была возможность обсудить свои школьные дела, учебу и отношения с друзьями в семье, с родителями. 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9" y="260648"/>
            <a:ext cx="1495140" cy="129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6309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Памятка для родителей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Научите ребенка составлять план своих действий. 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Дайте понять своему ребенку, что вы уважаете его, ему важно признание взрослых; 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больше вы будете искренне интересоваться проблемами ваших детей, тем больше они будут доверять вам. 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Помните, что вы тоже были детьми, совершали ошибки; дети ждут от вас этого признания. Возможно, ваш личный пример поможет им разобраться в себе.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6232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Поддержать ребенка можно посредством:</a:t>
            </a:r>
            <a:endParaRPr lang="ru-RU" b="1" dirty="0">
              <a:solidFill>
                <a:srgbClr val="004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отдельных </a:t>
            </a:r>
            <a:r>
              <a:rPr lang="ru-RU" sz="2800" dirty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 (красиво, прекрасно, здорово).</a:t>
            </a:r>
          </a:p>
          <a:p>
            <a:pPr lvl="0">
              <a:buFont typeface="Wingdings" pitchFamily="2" charset="2"/>
              <a:buChar char="ü"/>
            </a:pPr>
            <a:r>
              <a:rPr lang="ru-RU" sz="2800" dirty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высказываний («Я горжусь тобой», «Спасибо», «Все идет хорошо» и т.д.).</a:t>
            </a:r>
          </a:p>
          <a:p>
            <a:pPr lvl="0">
              <a:buFont typeface="Wingdings" pitchFamily="2" charset="2"/>
              <a:buChar char="ü"/>
            </a:pPr>
            <a:r>
              <a:rPr lang="ru-RU" sz="2800" dirty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прикосновений (дотронуться до руки, обнять его и т.д.).</a:t>
            </a:r>
          </a:p>
          <a:p>
            <a:pPr lvl="0">
              <a:buFont typeface="Wingdings" pitchFamily="2" charset="2"/>
              <a:buChar char="ü"/>
            </a:pPr>
            <a:r>
              <a:rPr lang="ru-RU" sz="2800" dirty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совместных действий (сидеть, стоять рядом и т.д.).</a:t>
            </a:r>
          </a:p>
          <a:p>
            <a:pPr lvl="0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выражения </a:t>
            </a:r>
            <a:r>
              <a:rPr lang="ru-RU" sz="2800" dirty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 (улыбка, кивок, смех).</a:t>
            </a:r>
          </a:p>
          <a:p>
            <a:endParaRPr lang="ru-RU" dirty="0"/>
          </a:p>
        </p:txBody>
      </p:sp>
      <p:pic>
        <p:nvPicPr>
          <p:cNvPr id="1026" name="Picture 2" descr="C:\Users\voskresenskayaav\AppData\Local\Microsoft\Windows\Temporary Internet Files\Content.IE5\I63F7OTC\MC9002870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725144"/>
            <a:ext cx="1642153" cy="181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3633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WordArt 3"/>
          <p:cNvSpPr>
            <a:spLocks noChangeArrowheads="1" noChangeShapeType="1" noTextEdit="1"/>
          </p:cNvSpPr>
          <p:nvPr/>
        </p:nvSpPr>
        <p:spPr bwMode="auto">
          <a:xfrm>
            <a:off x="539552" y="188913"/>
            <a:ext cx="7632847" cy="12238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УДАЧИ ВАМ И ВАШИМ ДЕТЯМ!</a:t>
            </a:r>
            <a:endParaRPr lang="ru-RU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voskresenskayaav\AppData\Local\Microsoft\Windows\Temporary Internet Files\Content.IE5\F61J0ADK\MC90033816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68102" y="2348880"/>
            <a:ext cx="3775745" cy="4161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2045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28670"/>
            <a:ext cx="8229600" cy="71438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</a:t>
            </a:r>
            <a:br>
              <a:rPr lang="ru-RU" sz="4000" b="1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rgbClr val="004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428868"/>
            <a:ext cx="8640960" cy="409647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 №25</a:t>
            </a:r>
          </a:p>
          <a:p>
            <a:pPr marL="0" indent="0" algn="ctr">
              <a:buNone/>
            </a:pPr>
            <a:endParaRPr lang="ru-RU" sz="3600" b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b="1" u="sng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</a:t>
            </a:r>
            <a:r>
              <a:rPr lang="ru-RU" sz="3600" b="1" u="sng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родителей: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600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предварительной записи</a:t>
            </a:r>
            <a:endParaRPr lang="ru-RU" sz="3600" dirty="0">
              <a:solidFill>
                <a:srgbClr val="004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158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 сопровождение </a:t>
            </a:r>
            <a:br>
              <a:rPr lang="ru-RU" b="1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5 классах</a:t>
            </a:r>
            <a:endParaRPr lang="ru-RU" b="1" dirty="0">
              <a:solidFill>
                <a:srgbClr val="004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Наблюдение на уроках и переменах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Диагностика способностей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Консультирование родителей и учащихся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Групповые и индивидуальные занятия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Классные часы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Подбор центров диагностики и развития</a:t>
            </a:r>
          </a:p>
        </p:txBody>
      </p:sp>
    </p:spTree>
    <p:extLst>
      <p:ext uri="{BB962C8B-B14F-4D97-AF65-F5344CB8AC3E}">
        <p14:creationId xmlns:p14="http://schemas.microsoft.com/office/powerpoint/2010/main" xmlns="" val="70697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/>
          <a:lstStyle/>
          <a:p>
            <a:r>
              <a:rPr lang="ru-RU" b="1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адаптация</a:t>
            </a:r>
            <a:endParaRPr lang="ru-RU" b="1" dirty="0">
              <a:solidFill>
                <a:srgbClr val="004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504056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Адекватное восприятие окружающей действительности и самого себя.</a:t>
            </a:r>
          </a:p>
          <a:p>
            <a:pPr algn="just"/>
            <a:r>
              <a:rPr lang="ru-RU" dirty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Успешное общение и </a:t>
            </a:r>
            <a:r>
              <a:rPr lang="ru-RU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адекватные отношения </a:t>
            </a:r>
            <a:r>
              <a:rPr lang="ru-RU" dirty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окружающими.</a:t>
            </a:r>
          </a:p>
          <a:p>
            <a:pPr algn="just"/>
            <a:r>
              <a:rPr lang="ru-RU" dirty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к труду, обучению и </a:t>
            </a:r>
            <a:r>
              <a:rPr lang="ru-RU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досуга </a:t>
            </a:r>
            <a:r>
              <a:rPr lang="ru-RU" dirty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отдыха.</a:t>
            </a:r>
          </a:p>
          <a:p>
            <a:pPr algn="just"/>
            <a:r>
              <a:rPr lang="ru-RU" dirty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к </a:t>
            </a:r>
            <a:r>
              <a:rPr lang="ru-RU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самообслуживанию </a:t>
            </a:r>
            <a:r>
              <a:rPr lang="ru-RU" dirty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самоорганизации.</a:t>
            </a:r>
          </a:p>
          <a:p>
            <a:pPr algn="just"/>
            <a:r>
              <a:rPr lang="ru-RU" dirty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Изменчивость поведения в соответствии с ролевыми   ожиданиями.</a:t>
            </a:r>
          </a:p>
        </p:txBody>
      </p:sp>
    </p:spTree>
    <p:extLst>
      <p:ext uri="{BB962C8B-B14F-4D97-AF65-F5344CB8AC3E}">
        <p14:creationId xmlns:p14="http://schemas.microsoft.com/office/powerpoint/2010/main" xmlns="" val="412436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успешной адаптации</a:t>
            </a:r>
            <a:endParaRPr lang="ru-RU" b="1" dirty="0">
              <a:solidFill>
                <a:srgbClr val="004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ru-RU" dirty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удовлетворенность ребенка процессом обучения;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dirty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легко справляется с программой;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dirty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самостоятельности ребенка при выполнении им учебных заданий, готовность прибегнуть к помощи взрослого лишь ПОСЛЕ попыток выполнить задание самому;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dirty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удовлетворенность межличностными отношениями – с одноклассниками и учителем.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6887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/>
          <a:lstStyle/>
          <a:p>
            <a:r>
              <a:rPr lang="ru-RU" b="1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Возникающие проблемы:</a:t>
            </a:r>
            <a:endParaRPr lang="ru-RU" b="1" dirty="0">
              <a:solidFill>
                <a:srgbClr val="004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2400" dirty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очень много разных учителей;</a:t>
            </a:r>
          </a:p>
          <a:p>
            <a:pPr>
              <a:lnSpc>
                <a:spcPct val="120000"/>
              </a:lnSpc>
            </a:pPr>
            <a:r>
              <a:rPr lang="ru-RU" sz="2400" dirty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непривычное расписание;</a:t>
            </a:r>
          </a:p>
          <a:p>
            <a:pPr>
              <a:lnSpc>
                <a:spcPct val="120000"/>
              </a:lnSpc>
            </a:pPr>
            <a:r>
              <a:rPr lang="ru-RU" sz="2400" dirty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 новых кабинетов;</a:t>
            </a:r>
          </a:p>
          <a:p>
            <a:pPr>
              <a:lnSpc>
                <a:spcPct val="120000"/>
              </a:lnSpc>
            </a:pPr>
            <a:r>
              <a:rPr lang="ru-RU" sz="2400" dirty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дети в классе;</a:t>
            </a:r>
          </a:p>
          <a:p>
            <a:pPr>
              <a:lnSpc>
                <a:spcPct val="120000"/>
              </a:lnSpc>
            </a:pPr>
            <a:r>
              <a:rPr lang="ru-RU" sz="2400" dirty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новый классный руководитель;</a:t>
            </a:r>
          </a:p>
          <a:p>
            <a:pPr>
              <a:lnSpc>
                <a:spcPct val="120000"/>
              </a:lnSpc>
            </a:pPr>
            <a:r>
              <a:rPr lang="ru-RU" sz="2400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возросший </a:t>
            </a:r>
            <a:r>
              <a:rPr lang="ru-RU" sz="2400" dirty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работ в классе и д/з;</a:t>
            </a:r>
          </a:p>
          <a:p>
            <a:pPr>
              <a:lnSpc>
                <a:spcPct val="120000"/>
              </a:lnSpc>
            </a:pPr>
            <a:r>
              <a:rPr lang="ru-RU" sz="2400" dirty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рассогласованность, даже противоречивость требований отдельных педагогов;</a:t>
            </a:r>
          </a:p>
          <a:p>
            <a:pPr>
              <a:lnSpc>
                <a:spcPct val="120000"/>
              </a:lnSpc>
            </a:pPr>
            <a:r>
              <a:rPr lang="ru-RU" sz="2400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</a:t>
            </a:r>
            <a:r>
              <a:rPr lang="ru-RU" sz="2400" dirty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каждом уроке приспосабливаться к своеобразному </a:t>
            </a:r>
            <a:r>
              <a:rPr lang="ru-RU" sz="2400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темпу</a:t>
            </a:r>
            <a:r>
              <a:rPr lang="ru-RU" sz="2400" dirty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особенностям речи учителей;  </a:t>
            </a:r>
          </a:p>
        </p:txBody>
      </p:sp>
      <p:pic>
        <p:nvPicPr>
          <p:cNvPr id="2050" name="Picture 2" descr="C:\Users\voskresenskayaav\AppData\Local\Microsoft\Windows\Temporary Internet Files\Content.IE5\F61J0ADK\MC9003342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268760"/>
            <a:ext cx="2103116" cy="2035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7651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Возникающие проблемы</a:t>
            </a:r>
            <a:endParaRPr lang="ru-RU" b="1" dirty="0">
              <a:solidFill>
                <a:srgbClr val="004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00200"/>
            <a:ext cx="8352928" cy="478112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возросший темп работы</a:t>
            </a:r>
            <a:r>
              <a:rPr lang="ru-RU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ослабление или отсутствие контроля</a:t>
            </a:r>
            <a:r>
              <a:rPr lang="ru-RU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20000"/>
              </a:lnSpc>
            </a:pPr>
            <a:r>
              <a:rPr lang="ru-RU" dirty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несамостоятельность в работе с текстами;</a:t>
            </a:r>
          </a:p>
          <a:p>
            <a:pPr>
              <a:lnSpc>
                <a:spcPct val="120000"/>
              </a:lnSpc>
            </a:pPr>
            <a:r>
              <a:rPr lang="ru-RU" dirty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 развития речи;</a:t>
            </a:r>
          </a:p>
          <a:p>
            <a:pPr>
              <a:lnSpc>
                <a:spcPct val="120000"/>
              </a:lnSpc>
            </a:pPr>
            <a:r>
              <a:rPr lang="ru-RU" dirty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слабое развитие навыков самостоятельной работы;</a:t>
            </a:r>
          </a:p>
          <a:p>
            <a:pPr>
              <a:lnSpc>
                <a:spcPct val="120000"/>
              </a:lnSpc>
            </a:pPr>
            <a:r>
              <a:rPr lang="ru-RU" dirty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своеобразие подросткового возраста.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3074" name="Picture 2" descr="C:\Users\voskresenskayaav\AppData\Local\Microsoft\Windows\Temporary Internet Files\Content.IE5\SJ0LPGUZ\MC90033431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0745" y="1052736"/>
            <a:ext cx="1549679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2194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Признаки дезадаптации: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28775"/>
            <a:ext cx="8568951" cy="4896569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600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Усталый, утомлённый внешний вид ребёнка.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600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Нежелание ребёнка делиться своими впечатлениями о проведённом дне.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600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Стремление отвлечь взрослого от школьных событий, переключить внимание на другие темы.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600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Нежелания выполнять домашние задания.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600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Негативные характеристики в адрес школы, учителей, одноклассников.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600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Жалобы на те или иные события, связанные со школой.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600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Беспокойный сон.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600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Трудности утреннего пробуждения, вялость.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600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Постоянные жалобы на плохое самочувствие.</a:t>
            </a:r>
          </a:p>
        </p:txBody>
      </p:sp>
      <p:pic>
        <p:nvPicPr>
          <p:cNvPr id="12292" name="Picture 4" descr="people1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950" y="549275"/>
            <a:ext cx="1150938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8043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eaLnBrk="1" hangingPunct="1"/>
            <a:r>
              <a:rPr lang="ru-RU" b="1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реакции: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968552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Интеллектуальная</a:t>
            </a:r>
            <a:r>
              <a:rPr lang="ru-RU" sz="2800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нарушение интеллектуальной деятельности. Падение уровня успеваемости.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Поведенческая</a:t>
            </a:r>
            <a:r>
              <a:rPr lang="ru-RU" sz="2800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несоответствие поведения ребёнка правовым и моральным нормам (агрессивность, асоциальное поведение).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</a:t>
            </a:r>
            <a:r>
              <a:rPr lang="ru-RU" sz="2800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затруднения в общении со сверстниками и взрослыми.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Соматическая</a:t>
            </a:r>
            <a:r>
              <a:rPr lang="ru-RU" sz="2800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отклонения в здоровье ребёнка.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Эмоциональная</a:t>
            </a:r>
            <a:r>
              <a:rPr lang="ru-RU" sz="2800" dirty="0" smtClean="0">
                <a:solidFill>
                  <a:srgbClr val="004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эмоциональные трудности, тревоги по поводу переживания проблем в школе.</a:t>
            </a:r>
          </a:p>
        </p:txBody>
      </p:sp>
    </p:spTree>
    <p:extLst>
      <p:ext uri="{BB962C8B-B14F-4D97-AF65-F5344CB8AC3E}">
        <p14:creationId xmlns:p14="http://schemas.microsoft.com/office/powerpoint/2010/main" xmlns="" val="400108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690</Words>
  <Application>Microsoft Office PowerPoint</Application>
  <PresentationFormat>Экран (4:3)</PresentationFormat>
  <Paragraphs>82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Ваш ребенок – пятиклассник!</vt:lpstr>
      <vt:lpstr>Педагог-психолог </vt:lpstr>
      <vt:lpstr>Психологическое сопровождение  в 5 классах</vt:lpstr>
      <vt:lpstr>Социальная адаптация</vt:lpstr>
      <vt:lpstr>Признаки успешной адаптации</vt:lpstr>
      <vt:lpstr>Возникающие проблемы:</vt:lpstr>
      <vt:lpstr>Возникающие проблемы</vt:lpstr>
      <vt:lpstr>Признаки дезадаптации:</vt:lpstr>
      <vt:lpstr>Возможные реакции:</vt:lpstr>
      <vt:lpstr>Чем можно помочь?</vt:lpstr>
      <vt:lpstr>Чем можно помочь?</vt:lpstr>
      <vt:lpstr>Памятка для родителей</vt:lpstr>
      <vt:lpstr>Поддержать ребенка можно посредством:</vt:lpstr>
      <vt:lpstr>СПАСИБО ЗА ВНИМАНИЕ!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Воскресенская Анна Викторовна</dc:creator>
  <cp:lastModifiedBy>157</cp:lastModifiedBy>
  <cp:revision>23</cp:revision>
  <cp:lastPrinted>2013-09-05T14:13:00Z</cp:lastPrinted>
  <dcterms:created xsi:type="dcterms:W3CDTF">2013-08-29T15:40:05Z</dcterms:created>
  <dcterms:modified xsi:type="dcterms:W3CDTF">2017-09-07T10:39:23Z</dcterms:modified>
</cp:coreProperties>
</file>